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png>
</file>

<file path=ppt/media/image13.gif>
</file>

<file path=ppt/media/image14.jpg>
</file>

<file path=ppt/media/image15.gif>
</file>

<file path=ppt/media/image2.png>
</file>

<file path=ppt/media/image3.png>
</file>

<file path=ppt/media/image4.jpg>
</file>

<file path=ppt/media/image5.png>
</file>

<file path=ppt/media/image6.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2f8943629a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2f8943629a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0a0c1b9156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0a0c1b9156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30e8247582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30e8247582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30e8247582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30e8247582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30e8247582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30e8247582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2f8943629a_5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2f8943629a_5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2f8943629a_5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2f8943629a_5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0a0c1b915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0a0c1b915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0a0c1b9156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0a0c1b9156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2f8943629a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2f8943629a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2f8943629a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2f8943629a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0a0c1b915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0a0c1b915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1050">
              <a:solidFill>
                <a:schemeClr val="dk1"/>
              </a:solidFill>
              <a:highlight>
                <a:srgbClr val="FFFFFF"/>
              </a:highlight>
            </a:endParaRPr>
          </a:p>
          <a:p>
            <a:pPr indent="0" lvl="0" marL="0" rtl="0" algn="l">
              <a:spcBef>
                <a:spcPts val="11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0a0c1b9156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0a0c1b9156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0a0c1b9156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0a0c1b9156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2f8943629a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2f8943629a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3.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082577"/>
            <a:ext cx="8222100" cy="153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3060"/>
              <a:t>Comparing Supervised Machine Learning Algorithms for </a:t>
            </a:r>
            <a:r>
              <a:rPr lang="en" sz="3060" u="sng"/>
              <a:t>Breast Cancer Diagnosis</a:t>
            </a:r>
            <a:endParaRPr sz="3060" u="sng"/>
          </a:p>
        </p:txBody>
      </p:sp>
      <p:sp>
        <p:nvSpPr>
          <p:cNvPr id="86" name="Google Shape;86;p13"/>
          <p:cNvSpPr txBox="1"/>
          <p:nvPr>
            <p:ph idx="1" type="subTitle"/>
          </p:nvPr>
        </p:nvSpPr>
        <p:spPr>
          <a:xfrm>
            <a:off x="598100" y="3382900"/>
            <a:ext cx="5753700" cy="14067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523"/>
              <a:buNone/>
            </a:pPr>
            <a:r>
              <a:rPr b="1" lang="en" sz="1697" u="sng"/>
              <a:t>Team 5:</a:t>
            </a:r>
            <a:endParaRPr b="1" sz="1697" u="sng"/>
          </a:p>
          <a:p>
            <a:pPr indent="0" lvl="0" marL="0" rtl="0" algn="l">
              <a:lnSpc>
                <a:spcPct val="80000"/>
              </a:lnSpc>
              <a:spcBef>
                <a:spcPts val="0"/>
              </a:spcBef>
              <a:spcAft>
                <a:spcPts val="0"/>
              </a:spcAft>
              <a:buSzPts val="523"/>
              <a:buNone/>
            </a:pPr>
            <a:r>
              <a:t/>
            </a:r>
            <a:endParaRPr sz="1697"/>
          </a:p>
          <a:p>
            <a:pPr indent="0" lvl="0" marL="0" rtl="0" algn="l">
              <a:lnSpc>
                <a:spcPct val="80000"/>
              </a:lnSpc>
              <a:spcBef>
                <a:spcPts val="0"/>
              </a:spcBef>
              <a:spcAft>
                <a:spcPts val="0"/>
              </a:spcAft>
              <a:buSzPts val="523"/>
              <a:buNone/>
            </a:pPr>
            <a:r>
              <a:rPr i="1" lang="en" sz="1697"/>
              <a:t>Muhammad Hassan</a:t>
            </a:r>
            <a:endParaRPr i="1" sz="1697"/>
          </a:p>
          <a:p>
            <a:pPr indent="0" lvl="0" marL="0" rtl="0" algn="l">
              <a:lnSpc>
                <a:spcPct val="80000"/>
              </a:lnSpc>
              <a:spcBef>
                <a:spcPts val="0"/>
              </a:spcBef>
              <a:spcAft>
                <a:spcPts val="0"/>
              </a:spcAft>
              <a:buSzPts val="523"/>
              <a:buNone/>
            </a:pPr>
            <a:r>
              <a:rPr i="1" lang="en" sz="1697"/>
              <a:t>Andreza dos Santos</a:t>
            </a:r>
            <a:endParaRPr i="1" sz="1697"/>
          </a:p>
          <a:p>
            <a:pPr indent="0" lvl="0" marL="0" rtl="0" algn="l">
              <a:lnSpc>
                <a:spcPct val="80000"/>
              </a:lnSpc>
              <a:spcBef>
                <a:spcPts val="0"/>
              </a:spcBef>
              <a:spcAft>
                <a:spcPts val="0"/>
              </a:spcAft>
              <a:buSzPts val="523"/>
              <a:buNone/>
            </a:pPr>
            <a:r>
              <a:rPr i="1" lang="en" sz="1697"/>
              <a:t>Marivic Tanguin</a:t>
            </a:r>
            <a:endParaRPr i="1" sz="1697"/>
          </a:p>
          <a:p>
            <a:pPr indent="0" lvl="0" marL="0" rtl="0" algn="l">
              <a:lnSpc>
                <a:spcPct val="80000"/>
              </a:lnSpc>
              <a:spcBef>
                <a:spcPts val="0"/>
              </a:spcBef>
              <a:spcAft>
                <a:spcPts val="0"/>
              </a:spcAft>
              <a:buSzPts val="523"/>
              <a:buNone/>
            </a:pPr>
            <a:r>
              <a:rPr i="1" lang="en" sz="1697"/>
              <a:t>Ahmed Abdelrahman </a:t>
            </a:r>
            <a:endParaRPr i="1" sz="1697"/>
          </a:p>
        </p:txBody>
      </p:sp>
      <p:pic>
        <p:nvPicPr>
          <p:cNvPr id="87" name="Google Shape;87;p13"/>
          <p:cNvPicPr preferRelativeResize="0"/>
          <p:nvPr/>
        </p:nvPicPr>
        <p:blipFill>
          <a:blip r:embed="rId3">
            <a:alphaModFix/>
          </a:blip>
          <a:stretch>
            <a:fillRect/>
          </a:stretch>
        </p:blipFill>
        <p:spPr>
          <a:xfrm>
            <a:off x="6595476" y="2780050"/>
            <a:ext cx="2375974" cy="2165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Methods</a:t>
            </a:r>
            <a:endParaRPr/>
          </a:p>
        </p:txBody>
      </p:sp>
      <p:sp>
        <p:nvSpPr>
          <p:cNvPr id="146" name="Google Shape;146;p22"/>
          <p:cNvSpPr txBox="1"/>
          <p:nvPr>
            <p:ph idx="1" type="body"/>
          </p:nvPr>
        </p:nvSpPr>
        <p:spPr>
          <a:xfrm>
            <a:off x="311700" y="1017800"/>
            <a:ext cx="8520600" cy="3551100"/>
          </a:xfrm>
          <a:prstGeom prst="rect">
            <a:avLst/>
          </a:prstGeom>
        </p:spPr>
        <p:txBody>
          <a:bodyPr anchorCtr="0" anchor="t" bIns="91425" lIns="91425" spcFirstLastPara="1" rIns="91425" wrap="square" tIns="91425">
            <a:normAutofit fontScale="40000" lnSpcReduction="10000"/>
          </a:bodyPr>
          <a:lstStyle/>
          <a:p>
            <a:pPr indent="-330200" lvl="0" marL="457200" rtl="0" algn="l">
              <a:spcBef>
                <a:spcPts val="0"/>
              </a:spcBef>
              <a:spcAft>
                <a:spcPts val="0"/>
              </a:spcAft>
              <a:buClr>
                <a:srgbClr val="000000"/>
              </a:buClr>
              <a:buSzPct val="100000"/>
              <a:buFont typeface="Arial"/>
              <a:buChar char="●"/>
            </a:pPr>
            <a:r>
              <a:rPr lang="en" sz="4000">
                <a:solidFill>
                  <a:srgbClr val="000000"/>
                </a:solidFill>
                <a:highlight>
                  <a:srgbClr val="FFFFFF"/>
                </a:highlight>
                <a:latin typeface="Arial"/>
                <a:ea typeface="Arial"/>
                <a:cs typeface="Arial"/>
                <a:sym typeface="Arial"/>
              </a:rPr>
              <a:t>Neural Network Optimization:</a:t>
            </a:r>
            <a:endParaRPr sz="4000">
              <a:solidFill>
                <a:srgbClr val="000000"/>
              </a:solidFill>
              <a:highlight>
                <a:srgbClr val="FFFFFF"/>
              </a:highlight>
              <a:latin typeface="Arial"/>
              <a:ea typeface="Arial"/>
              <a:cs typeface="Arial"/>
              <a:sym typeface="Arial"/>
            </a:endParaRPr>
          </a:p>
          <a:p>
            <a:pPr indent="0" lvl="0" marL="457200" rtl="0" algn="l">
              <a:spcBef>
                <a:spcPts val="1100"/>
              </a:spcBef>
              <a:spcAft>
                <a:spcPts val="0"/>
              </a:spcAft>
              <a:buNone/>
            </a:pPr>
            <a:r>
              <a:t/>
            </a:r>
            <a:endParaRPr sz="4000">
              <a:solidFill>
                <a:srgbClr val="000000"/>
              </a:solidFill>
              <a:highlight>
                <a:srgbClr val="FFFFFF"/>
              </a:highlight>
              <a:latin typeface="Arial"/>
              <a:ea typeface="Arial"/>
              <a:cs typeface="Arial"/>
              <a:sym typeface="Arial"/>
            </a:endParaRPr>
          </a:p>
          <a:p>
            <a:pPr indent="-330200" lvl="0" marL="1371600" rtl="0" algn="l">
              <a:spcBef>
                <a:spcPts val="1100"/>
              </a:spcBef>
              <a:spcAft>
                <a:spcPts val="0"/>
              </a:spcAft>
              <a:buClr>
                <a:srgbClr val="000000"/>
              </a:buClr>
              <a:buSzPct val="100000"/>
              <a:buFont typeface="Arial"/>
              <a:buAutoNum type="arabicPeriod"/>
            </a:pPr>
            <a:r>
              <a:rPr lang="en" sz="4000">
                <a:solidFill>
                  <a:srgbClr val="000000"/>
                </a:solidFill>
                <a:highlight>
                  <a:srgbClr val="FFFFFF"/>
                </a:highlight>
                <a:latin typeface="Arial"/>
                <a:ea typeface="Arial"/>
                <a:cs typeface="Arial"/>
                <a:sym typeface="Arial"/>
              </a:rPr>
              <a:t>Scaling the Dataset</a:t>
            </a:r>
            <a:endParaRPr sz="4000">
              <a:solidFill>
                <a:srgbClr val="000000"/>
              </a:solidFill>
              <a:highlight>
                <a:srgbClr val="FFFFFF"/>
              </a:highlight>
              <a:latin typeface="Arial"/>
              <a:ea typeface="Arial"/>
              <a:cs typeface="Arial"/>
              <a:sym typeface="Arial"/>
            </a:endParaRPr>
          </a:p>
          <a:p>
            <a:pPr indent="-330200" lvl="0" marL="1371600" rtl="0" algn="l">
              <a:spcBef>
                <a:spcPts val="0"/>
              </a:spcBef>
              <a:spcAft>
                <a:spcPts val="0"/>
              </a:spcAft>
              <a:buClr>
                <a:srgbClr val="000000"/>
              </a:buClr>
              <a:buSzPct val="100000"/>
              <a:buFont typeface="Arial"/>
              <a:buAutoNum type="arabicPeriod"/>
            </a:pPr>
            <a:r>
              <a:rPr lang="en" sz="4000">
                <a:solidFill>
                  <a:srgbClr val="000000"/>
                </a:solidFill>
                <a:highlight>
                  <a:srgbClr val="FFFFFF"/>
                </a:highlight>
                <a:latin typeface="Arial"/>
                <a:ea typeface="Arial"/>
                <a:cs typeface="Arial"/>
                <a:sym typeface="Arial"/>
              </a:rPr>
              <a:t>Adding an additional layer</a:t>
            </a:r>
            <a:endParaRPr sz="4000">
              <a:solidFill>
                <a:srgbClr val="000000"/>
              </a:solidFill>
              <a:highlight>
                <a:srgbClr val="FFFFFF"/>
              </a:highlight>
              <a:latin typeface="Arial"/>
              <a:ea typeface="Arial"/>
              <a:cs typeface="Arial"/>
              <a:sym typeface="Arial"/>
            </a:endParaRPr>
          </a:p>
          <a:p>
            <a:pPr indent="-330200" lvl="0" marL="1371600" rtl="0" algn="l">
              <a:spcBef>
                <a:spcPts val="0"/>
              </a:spcBef>
              <a:spcAft>
                <a:spcPts val="0"/>
              </a:spcAft>
              <a:buClr>
                <a:srgbClr val="000000"/>
              </a:buClr>
              <a:buSzPct val="100000"/>
              <a:buFont typeface="Arial"/>
              <a:buAutoNum type="arabicPeriod"/>
            </a:pPr>
            <a:r>
              <a:rPr lang="en" sz="4000">
                <a:solidFill>
                  <a:srgbClr val="000000"/>
                </a:solidFill>
                <a:highlight>
                  <a:srgbClr val="FFFFFF"/>
                </a:highlight>
                <a:latin typeface="Arial"/>
                <a:ea typeface="Arial"/>
                <a:cs typeface="Arial"/>
                <a:sym typeface="Arial"/>
              </a:rPr>
              <a:t>Increasing the number of nodes in the first two layers</a:t>
            </a:r>
            <a:endParaRPr sz="4000">
              <a:solidFill>
                <a:srgbClr val="000000"/>
              </a:solidFill>
              <a:highlight>
                <a:srgbClr val="FFFFFF"/>
              </a:highlight>
              <a:latin typeface="Arial"/>
              <a:ea typeface="Arial"/>
              <a:cs typeface="Arial"/>
              <a:sym typeface="Arial"/>
            </a:endParaRPr>
          </a:p>
          <a:p>
            <a:pPr indent="-330200" lvl="0" marL="1371600" rtl="0" algn="l">
              <a:spcBef>
                <a:spcPts val="0"/>
              </a:spcBef>
              <a:spcAft>
                <a:spcPts val="0"/>
              </a:spcAft>
              <a:buClr>
                <a:srgbClr val="000000"/>
              </a:buClr>
              <a:buSzPct val="100000"/>
              <a:buFont typeface="Arial"/>
              <a:buAutoNum type="arabicPeriod"/>
            </a:pPr>
            <a:r>
              <a:rPr lang="en" sz="4000">
                <a:solidFill>
                  <a:srgbClr val="000000"/>
                </a:solidFill>
                <a:highlight>
                  <a:srgbClr val="FFFFFF"/>
                </a:highlight>
                <a:latin typeface="Arial"/>
                <a:ea typeface="Arial"/>
                <a:cs typeface="Arial"/>
                <a:sym typeface="Arial"/>
              </a:rPr>
              <a:t>Increasing the number of Epochs</a:t>
            </a:r>
            <a:endParaRPr sz="4000">
              <a:solidFill>
                <a:srgbClr val="000000"/>
              </a:solidFill>
              <a:highlight>
                <a:srgbClr val="FFFFFF"/>
              </a:highlight>
              <a:latin typeface="Arial"/>
              <a:ea typeface="Arial"/>
              <a:cs typeface="Arial"/>
              <a:sym typeface="Arial"/>
            </a:endParaRPr>
          </a:p>
          <a:p>
            <a:pPr indent="0" lvl="0" marL="1371600" rtl="0" algn="l">
              <a:spcBef>
                <a:spcPts val="1100"/>
              </a:spcBef>
              <a:spcAft>
                <a:spcPts val="0"/>
              </a:spcAft>
              <a:buNone/>
            </a:pPr>
            <a:r>
              <a:t/>
            </a:r>
            <a:endParaRPr sz="4000">
              <a:solidFill>
                <a:srgbClr val="000000"/>
              </a:solidFill>
              <a:highlight>
                <a:srgbClr val="FFFFFF"/>
              </a:highlight>
              <a:latin typeface="Arial"/>
              <a:ea typeface="Arial"/>
              <a:cs typeface="Arial"/>
              <a:sym typeface="Arial"/>
            </a:endParaRPr>
          </a:p>
          <a:p>
            <a:pPr indent="-330200" lvl="0" marL="457200" rtl="0" algn="l">
              <a:lnSpc>
                <a:spcPct val="95000"/>
              </a:lnSpc>
              <a:spcBef>
                <a:spcPts val="500"/>
              </a:spcBef>
              <a:spcAft>
                <a:spcPts val="0"/>
              </a:spcAft>
              <a:buClr>
                <a:srgbClr val="1F2328"/>
              </a:buClr>
              <a:buSzPct val="100000"/>
              <a:buFont typeface="Arial"/>
              <a:buChar char="●"/>
            </a:pPr>
            <a:r>
              <a:rPr lang="en" sz="4000">
                <a:solidFill>
                  <a:srgbClr val="1F2328"/>
                </a:solidFill>
                <a:highlight>
                  <a:schemeClr val="lt1"/>
                </a:highlight>
                <a:latin typeface="Arial"/>
                <a:ea typeface="Arial"/>
                <a:cs typeface="Arial"/>
                <a:sym typeface="Arial"/>
              </a:rPr>
              <a:t>Classification reports are calculated based on the confusion matrix to provide a comprehensive summary of the model’s performance in terms of various evaluation metrics such as accuracy, precision, recall, and F1 score</a:t>
            </a:r>
            <a:endParaRPr sz="4000">
              <a:solidFill>
                <a:srgbClr val="1F2328"/>
              </a:solidFill>
              <a:highlight>
                <a:schemeClr val="lt1"/>
              </a:highlight>
              <a:latin typeface="Arial"/>
              <a:ea typeface="Arial"/>
              <a:cs typeface="Arial"/>
              <a:sym typeface="Arial"/>
            </a:endParaRPr>
          </a:p>
          <a:p>
            <a:pPr indent="0" lvl="0" marL="0" rtl="0" algn="l">
              <a:lnSpc>
                <a:spcPct val="95000"/>
              </a:lnSpc>
              <a:spcBef>
                <a:spcPts val="1200"/>
              </a:spcBef>
              <a:spcAft>
                <a:spcPts val="1200"/>
              </a:spcAft>
              <a:buSzPct val="34719"/>
              <a:buNone/>
            </a:pPr>
            <a:r>
              <a:t/>
            </a:r>
            <a:endParaRPr sz="1980">
              <a:solidFill>
                <a:srgbClr val="1F2328"/>
              </a:solidFill>
              <a:highlight>
                <a:schemeClr val="lt1"/>
              </a:highlight>
              <a:latin typeface="Arial"/>
              <a:ea typeface="Arial"/>
              <a:cs typeface="Arial"/>
              <a:sym typeface="Arial"/>
            </a:endParaRPr>
          </a:p>
        </p:txBody>
      </p:sp>
      <p:pic>
        <p:nvPicPr>
          <p:cNvPr id="147" name="Google Shape;147;p22"/>
          <p:cNvPicPr preferRelativeResize="0"/>
          <p:nvPr/>
        </p:nvPicPr>
        <p:blipFill>
          <a:blip r:embed="rId3">
            <a:alphaModFix/>
          </a:blip>
          <a:stretch>
            <a:fillRect/>
          </a:stretch>
        </p:blipFill>
        <p:spPr>
          <a:xfrm>
            <a:off x="7511325" y="245500"/>
            <a:ext cx="1472975" cy="1568000"/>
          </a:xfrm>
          <a:prstGeom prst="rect">
            <a:avLst/>
          </a:prstGeom>
          <a:noFill/>
          <a:ln>
            <a:noFill/>
          </a:ln>
        </p:spPr>
      </p:pic>
      <p:pic>
        <p:nvPicPr>
          <p:cNvPr id="148" name="Google Shape;148;p22"/>
          <p:cNvPicPr preferRelativeResize="0"/>
          <p:nvPr/>
        </p:nvPicPr>
        <p:blipFill>
          <a:blip r:embed="rId3">
            <a:alphaModFix/>
          </a:blip>
          <a:stretch>
            <a:fillRect/>
          </a:stretch>
        </p:blipFill>
        <p:spPr>
          <a:xfrm>
            <a:off x="6454125" y="1136400"/>
            <a:ext cx="570174" cy="677100"/>
          </a:xfrm>
          <a:prstGeom prst="rect">
            <a:avLst/>
          </a:prstGeom>
          <a:noFill/>
          <a:ln>
            <a:noFill/>
          </a:ln>
        </p:spPr>
      </p:pic>
      <p:pic>
        <p:nvPicPr>
          <p:cNvPr id="149" name="Google Shape;149;p22"/>
          <p:cNvPicPr preferRelativeResize="0"/>
          <p:nvPr/>
        </p:nvPicPr>
        <p:blipFill>
          <a:blip r:embed="rId3">
            <a:alphaModFix/>
          </a:blip>
          <a:stretch>
            <a:fillRect/>
          </a:stretch>
        </p:blipFill>
        <p:spPr>
          <a:xfrm>
            <a:off x="6084850" y="1445250"/>
            <a:ext cx="437051" cy="368250"/>
          </a:xfrm>
          <a:prstGeom prst="rect">
            <a:avLst/>
          </a:prstGeom>
          <a:noFill/>
          <a:ln>
            <a:noFill/>
          </a:ln>
        </p:spPr>
      </p:pic>
      <p:pic>
        <p:nvPicPr>
          <p:cNvPr id="150" name="Google Shape;150;p22"/>
          <p:cNvPicPr preferRelativeResize="0"/>
          <p:nvPr/>
        </p:nvPicPr>
        <p:blipFill>
          <a:blip r:embed="rId3">
            <a:alphaModFix/>
          </a:blip>
          <a:stretch>
            <a:fillRect/>
          </a:stretch>
        </p:blipFill>
        <p:spPr>
          <a:xfrm>
            <a:off x="6953025" y="768150"/>
            <a:ext cx="728099" cy="1045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Performance Metric</a:t>
            </a:r>
            <a:r>
              <a:rPr lang="en"/>
              <a:t> Comparison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6" name="Google Shape;156;p2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7" name="Google Shape;157;p23"/>
          <p:cNvPicPr preferRelativeResize="0"/>
          <p:nvPr/>
        </p:nvPicPr>
        <p:blipFill>
          <a:blip r:embed="rId3">
            <a:alphaModFix/>
          </a:blip>
          <a:stretch>
            <a:fillRect/>
          </a:stretch>
        </p:blipFill>
        <p:spPr>
          <a:xfrm>
            <a:off x="0" y="1017800"/>
            <a:ext cx="9144000" cy="4299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a:t>
            </a:r>
            <a:endParaRPr/>
          </a:p>
        </p:txBody>
      </p:sp>
      <p:sp>
        <p:nvSpPr>
          <p:cNvPr id="163" name="Google Shape;163;p24"/>
          <p:cNvSpPr txBox="1"/>
          <p:nvPr>
            <p:ph idx="1" type="body"/>
          </p:nvPr>
        </p:nvSpPr>
        <p:spPr>
          <a:xfrm>
            <a:off x="311700" y="1017800"/>
            <a:ext cx="8520600" cy="35511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sz="1400">
              <a:solidFill>
                <a:srgbClr val="374151"/>
              </a:solidFill>
              <a:highlight>
                <a:srgbClr val="F7F7F8"/>
              </a:highlight>
            </a:endParaRPr>
          </a:p>
          <a:p>
            <a:pPr indent="0" lvl="0" marL="0" rtl="0" algn="l">
              <a:spcBef>
                <a:spcPts val="0"/>
              </a:spcBef>
              <a:spcAft>
                <a:spcPts val="0"/>
              </a:spcAft>
              <a:buNone/>
            </a:pPr>
            <a:r>
              <a:rPr b="1" lang="en" sz="1400">
                <a:solidFill>
                  <a:srgbClr val="374151"/>
                </a:solidFill>
                <a:highlight>
                  <a:srgbClr val="FFFFFF"/>
                </a:highlight>
              </a:rPr>
              <a:t>Which Metric is more important?</a:t>
            </a:r>
            <a:endParaRPr b="1" sz="1400">
              <a:solidFill>
                <a:srgbClr val="374151"/>
              </a:solidFill>
              <a:highlight>
                <a:srgbClr val="FFFFFF"/>
              </a:highlight>
            </a:endParaRPr>
          </a:p>
          <a:p>
            <a:pPr indent="0" lvl="0" marL="0" rtl="0" algn="l">
              <a:spcBef>
                <a:spcPts val="0"/>
              </a:spcBef>
              <a:spcAft>
                <a:spcPts val="0"/>
              </a:spcAft>
              <a:buNone/>
            </a:pPr>
            <a:r>
              <a:t/>
            </a:r>
            <a:endParaRPr sz="1400">
              <a:solidFill>
                <a:srgbClr val="374151"/>
              </a:solidFill>
              <a:highlight>
                <a:srgbClr val="FFFFFF"/>
              </a:highlight>
            </a:endParaRPr>
          </a:p>
          <a:p>
            <a:pPr indent="-317500" lvl="0" marL="457200" rtl="0" algn="l">
              <a:spcBef>
                <a:spcPts val="0"/>
              </a:spcBef>
              <a:spcAft>
                <a:spcPts val="0"/>
              </a:spcAft>
              <a:buClr>
                <a:srgbClr val="374151"/>
              </a:buClr>
              <a:buSzPts val="1400"/>
              <a:buChar char="●"/>
            </a:pPr>
            <a:r>
              <a:rPr lang="en" sz="1400">
                <a:solidFill>
                  <a:srgbClr val="374151"/>
                </a:solidFill>
                <a:highlight>
                  <a:srgbClr val="FFFFFF"/>
                </a:highlight>
              </a:rPr>
              <a:t>Accuracy: overall correctness of predictions</a:t>
            </a:r>
            <a:endParaRPr sz="1400">
              <a:solidFill>
                <a:srgbClr val="374151"/>
              </a:solidFill>
              <a:highlight>
                <a:srgbClr val="FFFFFF"/>
              </a:highlight>
            </a:endParaRPr>
          </a:p>
          <a:p>
            <a:pPr indent="0" lvl="0" marL="457200" rtl="0" algn="l">
              <a:spcBef>
                <a:spcPts val="0"/>
              </a:spcBef>
              <a:spcAft>
                <a:spcPts val="0"/>
              </a:spcAft>
              <a:buNone/>
            </a:pPr>
            <a:r>
              <a:t/>
            </a:r>
            <a:endParaRPr sz="1400">
              <a:solidFill>
                <a:srgbClr val="374151"/>
              </a:solidFill>
              <a:highlight>
                <a:srgbClr val="FFFFFF"/>
              </a:highlight>
            </a:endParaRPr>
          </a:p>
          <a:p>
            <a:pPr indent="-317500" lvl="0" marL="457200" rtl="0" algn="l">
              <a:spcBef>
                <a:spcPts val="0"/>
              </a:spcBef>
              <a:spcAft>
                <a:spcPts val="0"/>
              </a:spcAft>
              <a:buClr>
                <a:srgbClr val="374151"/>
              </a:buClr>
              <a:buSzPts val="1400"/>
              <a:buChar char="●"/>
            </a:pPr>
            <a:r>
              <a:rPr lang="en" sz="1400">
                <a:solidFill>
                  <a:srgbClr val="374151"/>
                </a:solidFill>
                <a:highlight>
                  <a:srgbClr val="FFFFFF"/>
                </a:highlight>
              </a:rPr>
              <a:t>Recall: minimize false negatives (malignant as benign)</a:t>
            </a:r>
            <a:endParaRPr sz="1400">
              <a:solidFill>
                <a:srgbClr val="374151"/>
              </a:solidFill>
              <a:highlight>
                <a:srgbClr val="FFFFFF"/>
              </a:highlight>
            </a:endParaRPr>
          </a:p>
          <a:p>
            <a:pPr indent="0" lvl="0" marL="457200" rtl="0" algn="l">
              <a:spcBef>
                <a:spcPts val="0"/>
              </a:spcBef>
              <a:spcAft>
                <a:spcPts val="0"/>
              </a:spcAft>
              <a:buNone/>
            </a:pPr>
            <a:r>
              <a:t/>
            </a:r>
            <a:endParaRPr sz="1400">
              <a:solidFill>
                <a:srgbClr val="374151"/>
              </a:solidFill>
              <a:highlight>
                <a:srgbClr val="FFFFFF"/>
              </a:highlight>
            </a:endParaRPr>
          </a:p>
          <a:p>
            <a:pPr indent="-317500" lvl="0" marL="457200" rtl="0" algn="l">
              <a:spcBef>
                <a:spcPts val="0"/>
              </a:spcBef>
              <a:spcAft>
                <a:spcPts val="0"/>
              </a:spcAft>
              <a:buClr>
                <a:srgbClr val="374151"/>
              </a:buClr>
              <a:buSzPts val="1400"/>
              <a:buChar char="●"/>
            </a:pPr>
            <a:r>
              <a:rPr lang="en" sz="1400">
                <a:solidFill>
                  <a:srgbClr val="374151"/>
                </a:solidFill>
                <a:highlight>
                  <a:srgbClr val="FFFFFF"/>
                </a:highlight>
              </a:rPr>
              <a:t>Precision: minimize false positives (benign as malignant)</a:t>
            </a:r>
            <a:endParaRPr sz="1400">
              <a:solidFill>
                <a:srgbClr val="374151"/>
              </a:solidFill>
              <a:highlight>
                <a:srgbClr val="FFFFFF"/>
              </a:highlight>
            </a:endParaRPr>
          </a:p>
          <a:p>
            <a:pPr indent="0" lvl="0" marL="457200" rtl="0" algn="l">
              <a:spcBef>
                <a:spcPts val="0"/>
              </a:spcBef>
              <a:spcAft>
                <a:spcPts val="0"/>
              </a:spcAft>
              <a:buNone/>
            </a:pPr>
            <a:r>
              <a:t/>
            </a:r>
            <a:endParaRPr sz="1400">
              <a:solidFill>
                <a:srgbClr val="374151"/>
              </a:solidFill>
              <a:highlight>
                <a:srgbClr val="FFFFFF"/>
              </a:highlight>
            </a:endParaRPr>
          </a:p>
          <a:p>
            <a:pPr indent="-317500" lvl="0" marL="457200" rtl="0" algn="l">
              <a:spcBef>
                <a:spcPts val="0"/>
              </a:spcBef>
              <a:spcAft>
                <a:spcPts val="0"/>
              </a:spcAft>
              <a:buClr>
                <a:srgbClr val="374151"/>
              </a:buClr>
              <a:buSzPts val="1400"/>
              <a:buChar char="●"/>
            </a:pPr>
            <a:r>
              <a:rPr lang="en" sz="1400">
                <a:solidFill>
                  <a:srgbClr val="374151"/>
                </a:solidFill>
                <a:highlight>
                  <a:srgbClr val="FFFFFF"/>
                </a:highlight>
              </a:rPr>
              <a:t>F1 score: balanced measure of precision &amp; recall</a:t>
            </a:r>
            <a:endParaRPr sz="1400">
              <a:solidFill>
                <a:srgbClr val="374151"/>
              </a:solidFill>
              <a:highlight>
                <a:srgbClr val="FFFFFF"/>
              </a:highlight>
            </a:endParaRPr>
          </a:p>
          <a:p>
            <a:pPr indent="0" lvl="0" marL="457200" rtl="0" algn="l">
              <a:spcBef>
                <a:spcPts val="0"/>
              </a:spcBef>
              <a:spcAft>
                <a:spcPts val="0"/>
              </a:spcAft>
              <a:buNone/>
            </a:pPr>
            <a:r>
              <a:t/>
            </a:r>
            <a:endParaRPr sz="1400">
              <a:solidFill>
                <a:srgbClr val="374151"/>
              </a:solidFill>
              <a:highlight>
                <a:srgbClr val="FFFFFF"/>
              </a:highlight>
            </a:endParaRPr>
          </a:p>
          <a:p>
            <a:pPr indent="-317500" lvl="0" marL="457200" rtl="0" algn="l">
              <a:spcBef>
                <a:spcPts val="0"/>
              </a:spcBef>
              <a:spcAft>
                <a:spcPts val="0"/>
              </a:spcAft>
              <a:buClr>
                <a:srgbClr val="374151"/>
              </a:buClr>
              <a:buSzPts val="1400"/>
              <a:buChar char="●"/>
            </a:pPr>
            <a:r>
              <a:rPr b="1" lang="en" sz="1400">
                <a:solidFill>
                  <a:srgbClr val="374151"/>
                </a:solidFill>
                <a:highlight>
                  <a:srgbClr val="FFFFFF"/>
                </a:highlight>
              </a:rPr>
              <a:t>Importance: high precision &amp; recall for patient outcomes</a:t>
            </a:r>
            <a:endParaRPr b="1" sz="1600">
              <a:solidFill>
                <a:srgbClr val="374151"/>
              </a:solidFill>
              <a:highlight>
                <a:schemeClr val="lt1"/>
              </a:highlight>
            </a:endParaRPr>
          </a:p>
        </p:txBody>
      </p:sp>
      <p:pic>
        <p:nvPicPr>
          <p:cNvPr id="164" name="Google Shape;164;p24"/>
          <p:cNvPicPr preferRelativeResize="0"/>
          <p:nvPr/>
        </p:nvPicPr>
        <p:blipFill>
          <a:blip r:embed="rId3">
            <a:alphaModFix/>
          </a:blip>
          <a:stretch>
            <a:fillRect/>
          </a:stretch>
        </p:blipFill>
        <p:spPr>
          <a:xfrm>
            <a:off x="5697450" y="103550"/>
            <a:ext cx="3446551" cy="34465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a:t>
            </a:r>
            <a:endParaRPr/>
          </a:p>
        </p:txBody>
      </p:sp>
      <p:sp>
        <p:nvSpPr>
          <p:cNvPr id="170" name="Google Shape;170;p25"/>
          <p:cNvSpPr txBox="1"/>
          <p:nvPr>
            <p:ph idx="1" type="body"/>
          </p:nvPr>
        </p:nvSpPr>
        <p:spPr>
          <a:xfrm>
            <a:off x="311700" y="1017800"/>
            <a:ext cx="5196000" cy="35511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sz="1400">
              <a:solidFill>
                <a:srgbClr val="374151"/>
              </a:solidFill>
              <a:highlight>
                <a:srgbClr val="F7F7F8"/>
              </a:highlight>
            </a:endParaRPr>
          </a:p>
          <a:p>
            <a:pPr indent="0" lvl="0" marL="0" rtl="0" algn="l">
              <a:spcBef>
                <a:spcPts val="0"/>
              </a:spcBef>
              <a:spcAft>
                <a:spcPts val="0"/>
              </a:spcAft>
              <a:buNone/>
            </a:pPr>
            <a:r>
              <a:rPr b="1" lang="en" sz="1400">
                <a:solidFill>
                  <a:srgbClr val="374151"/>
                </a:solidFill>
                <a:highlight>
                  <a:srgbClr val="FFFFFF"/>
                </a:highlight>
              </a:rPr>
              <a:t>Why did logistic regression and SVM yield similar results?</a:t>
            </a:r>
            <a:endParaRPr b="1" sz="1400">
              <a:solidFill>
                <a:srgbClr val="374151"/>
              </a:solidFill>
              <a:highlight>
                <a:srgbClr val="FFFFFF"/>
              </a:highlight>
            </a:endParaRPr>
          </a:p>
          <a:p>
            <a:pPr indent="0" lvl="0" marL="0" rtl="0" algn="l">
              <a:spcBef>
                <a:spcPts val="0"/>
              </a:spcBef>
              <a:spcAft>
                <a:spcPts val="0"/>
              </a:spcAft>
              <a:buNone/>
            </a:pPr>
            <a:r>
              <a:t/>
            </a:r>
            <a:endParaRPr sz="1400">
              <a:solidFill>
                <a:srgbClr val="374151"/>
              </a:solidFill>
              <a:highlight>
                <a:srgbClr val="FFFFFF"/>
              </a:highlight>
            </a:endParaRPr>
          </a:p>
          <a:p>
            <a:pPr indent="-317500" lvl="0" marL="457200" rtl="0" algn="l">
              <a:spcBef>
                <a:spcPts val="0"/>
              </a:spcBef>
              <a:spcAft>
                <a:spcPts val="0"/>
              </a:spcAft>
              <a:buClr>
                <a:srgbClr val="374151"/>
              </a:buClr>
              <a:buSzPts val="1400"/>
              <a:buChar char="●"/>
            </a:pPr>
            <a:r>
              <a:rPr lang="en" sz="1400">
                <a:solidFill>
                  <a:srgbClr val="374151"/>
                </a:solidFill>
                <a:highlight>
                  <a:schemeClr val="lt1"/>
                </a:highlight>
              </a:rPr>
              <a:t>Both are linear models that perform well on linearly separable data</a:t>
            </a:r>
            <a:endParaRPr sz="1400">
              <a:solidFill>
                <a:srgbClr val="374151"/>
              </a:solidFill>
              <a:highlight>
                <a:schemeClr val="lt1"/>
              </a:highlight>
            </a:endParaRPr>
          </a:p>
          <a:p>
            <a:pPr indent="0" lvl="0" marL="457200" rtl="0" algn="l">
              <a:spcBef>
                <a:spcPts val="0"/>
              </a:spcBef>
              <a:spcAft>
                <a:spcPts val="0"/>
              </a:spcAft>
              <a:buNone/>
            </a:pPr>
            <a:r>
              <a:t/>
            </a:r>
            <a:endParaRPr sz="1400">
              <a:solidFill>
                <a:srgbClr val="374151"/>
              </a:solidFill>
              <a:highlight>
                <a:schemeClr val="lt1"/>
              </a:highlight>
            </a:endParaRPr>
          </a:p>
          <a:p>
            <a:pPr indent="-317500" lvl="0" marL="457200" rtl="0" algn="l">
              <a:spcBef>
                <a:spcPts val="0"/>
              </a:spcBef>
              <a:spcAft>
                <a:spcPts val="0"/>
              </a:spcAft>
              <a:buClr>
                <a:srgbClr val="374151"/>
              </a:buClr>
              <a:buSzPts val="1400"/>
              <a:buChar char="●"/>
            </a:pPr>
            <a:r>
              <a:rPr lang="en" sz="1400">
                <a:solidFill>
                  <a:srgbClr val="374151"/>
                </a:solidFill>
                <a:highlight>
                  <a:schemeClr val="lt1"/>
                </a:highlight>
              </a:rPr>
              <a:t>Binary classification focus</a:t>
            </a:r>
            <a:endParaRPr sz="1400">
              <a:solidFill>
                <a:srgbClr val="374151"/>
              </a:solidFill>
              <a:highlight>
                <a:schemeClr val="lt1"/>
              </a:highlight>
            </a:endParaRPr>
          </a:p>
          <a:p>
            <a:pPr indent="0" lvl="0" marL="457200" rtl="0" algn="l">
              <a:spcBef>
                <a:spcPts val="0"/>
              </a:spcBef>
              <a:spcAft>
                <a:spcPts val="0"/>
              </a:spcAft>
              <a:buNone/>
            </a:pPr>
            <a:r>
              <a:t/>
            </a:r>
            <a:endParaRPr sz="1400">
              <a:solidFill>
                <a:srgbClr val="374151"/>
              </a:solidFill>
              <a:highlight>
                <a:schemeClr val="lt1"/>
              </a:highlight>
            </a:endParaRPr>
          </a:p>
          <a:p>
            <a:pPr indent="-317500" lvl="0" marL="457200" rtl="0" algn="l">
              <a:spcBef>
                <a:spcPts val="0"/>
              </a:spcBef>
              <a:spcAft>
                <a:spcPts val="0"/>
              </a:spcAft>
              <a:buClr>
                <a:srgbClr val="374151"/>
              </a:buClr>
              <a:buSzPts val="1400"/>
              <a:buChar char="●"/>
            </a:pPr>
            <a:r>
              <a:rPr lang="en" sz="1400">
                <a:solidFill>
                  <a:srgbClr val="374151"/>
                </a:solidFill>
                <a:highlight>
                  <a:schemeClr val="lt1"/>
                </a:highlight>
              </a:rPr>
              <a:t>Optimizing decision boundaries</a:t>
            </a:r>
            <a:endParaRPr sz="1400">
              <a:solidFill>
                <a:srgbClr val="374151"/>
              </a:solidFill>
              <a:highlight>
                <a:schemeClr val="lt1"/>
              </a:highlight>
            </a:endParaRPr>
          </a:p>
          <a:p>
            <a:pPr indent="0" lvl="0" marL="0" rtl="0" algn="l">
              <a:spcBef>
                <a:spcPts val="0"/>
              </a:spcBef>
              <a:spcAft>
                <a:spcPts val="0"/>
              </a:spcAft>
              <a:buNone/>
            </a:pPr>
            <a:r>
              <a:t/>
            </a:r>
            <a:endParaRPr sz="1400">
              <a:solidFill>
                <a:srgbClr val="374151"/>
              </a:solidFill>
              <a:highlight>
                <a:schemeClr val="lt1"/>
              </a:highlight>
            </a:endParaRPr>
          </a:p>
          <a:p>
            <a:pPr indent="-317500" lvl="0" marL="457200" rtl="0" algn="l">
              <a:spcBef>
                <a:spcPts val="0"/>
              </a:spcBef>
              <a:spcAft>
                <a:spcPts val="0"/>
              </a:spcAft>
              <a:buClr>
                <a:srgbClr val="374151"/>
              </a:buClr>
              <a:buSzPts val="1400"/>
              <a:buChar char="●"/>
            </a:pPr>
            <a:r>
              <a:rPr lang="en" sz="1400">
                <a:solidFill>
                  <a:srgbClr val="374151"/>
                </a:solidFill>
                <a:highlight>
                  <a:schemeClr val="lt1"/>
                </a:highlight>
              </a:rPr>
              <a:t>Similar Regularization techniques to avoid overfitting</a:t>
            </a:r>
            <a:endParaRPr sz="1400">
              <a:solidFill>
                <a:srgbClr val="374151"/>
              </a:solidFill>
              <a:highlight>
                <a:schemeClr val="lt1"/>
              </a:highlight>
            </a:endParaRPr>
          </a:p>
          <a:p>
            <a:pPr indent="0" lvl="0" marL="457200" rtl="0" algn="l">
              <a:spcBef>
                <a:spcPts val="0"/>
              </a:spcBef>
              <a:spcAft>
                <a:spcPts val="0"/>
              </a:spcAft>
              <a:buNone/>
            </a:pPr>
            <a:r>
              <a:t/>
            </a:r>
            <a:endParaRPr sz="1400">
              <a:solidFill>
                <a:srgbClr val="374151"/>
              </a:solidFill>
              <a:highlight>
                <a:schemeClr val="lt1"/>
              </a:highlight>
            </a:endParaRPr>
          </a:p>
          <a:p>
            <a:pPr indent="-317500" lvl="0" marL="457200" rtl="0" algn="l">
              <a:spcBef>
                <a:spcPts val="0"/>
              </a:spcBef>
              <a:spcAft>
                <a:spcPts val="0"/>
              </a:spcAft>
              <a:buClr>
                <a:srgbClr val="374151"/>
              </a:buClr>
              <a:buSzPts val="1400"/>
              <a:buChar char="●"/>
            </a:pPr>
            <a:r>
              <a:rPr lang="en" sz="1400">
                <a:solidFill>
                  <a:srgbClr val="374151"/>
                </a:solidFill>
                <a:highlight>
                  <a:schemeClr val="lt1"/>
                </a:highlight>
              </a:rPr>
              <a:t>Similar assumptions about data distribution</a:t>
            </a:r>
            <a:endParaRPr sz="1400">
              <a:solidFill>
                <a:srgbClr val="374151"/>
              </a:solidFill>
              <a:highlight>
                <a:srgbClr val="FFFFFF"/>
              </a:highlight>
            </a:endParaRPr>
          </a:p>
        </p:txBody>
      </p:sp>
      <p:pic>
        <p:nvPicPr>
          <p:cNvPr id="171" name="Google Shape;171;p25"/>
          <p:cNvPicPr preferRelativeResize="0"/>
          <p:nvPr/>
        </p:nvPicPr>
        <p:blipFill>
          <a:blip r:embed="rId3">
            <a:alphaModFix/>
          </a:blip>
          <a:stretch>
            <a:fillRect/>
          </a:stretch>
        </p:blipFill>
        <p:spPr>
          <a:xfrm>
            <a:off x="6112000" y="0"/>
            <a:ext cx="3032000" cy="2695105"/>
          </a:xfrm>
          <a:prstGeom prst="rect">
            <a:avLst/>
          </a:prstGeom>
          <a:noFill/>
          <a:ln>
            <a:noFill/>
          </a:ln>
        </p:spPr>
      </p:pic>
      <p:pic>
        <p:nvPicPr>
          <p:cNvPr id="172" name="Google Shape;172;p25"/>
          <p:cNvPicPr preferRelativeResize="0"/>
          <p:nvPr/>
        </p:nvPicPr>
        <p:blipFill rotWithShape="1">
          <a:blip r:embed="rId4">
            <a:alphaModFix/>
          </a:blip>
          <a:srcRect b="4260" l="0" r="0" t="0"/>
          <a:stretch/>
        </p:blipFill>
        <p:spPr>
          <a:xfrm>
            <a:off x="6112000" y="2695100"/>
            <a:ext cx="3032000" cy="22473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178" name="Google Shape;178;p26"/>
          <p:cNvSpPr txBox="1"/>
          <p:nvPr>
            <p:ph idx="1" type="body"/>
          </p:nvPr>
        </p:nvSpPr>
        <p:spPr>
          <a:xfrm>
            <a:off x="311700" y="1017800"/>
            <a:ext cx="4401900" cy="3551100"/>
          </a:xfrm>
          <a:prstGeom prst="rect">
            <a:avLst/>
          </a:prstGeom>
        </p:spPr>
        <p:txBody>
          <a:bodyPr anchorCtr="0" anchor="t" bIns="91425" lIns="91425" spcFirstLastPara="1" rIns="91425" wrap="square" tIns="91425">
            <a:normAutofit lnSpcReduction="10000"/>
          </a:bodyPr>
          <a:lstStyle/>
          <a:p>
            <a:pPr indent="0" lvl="0" marL="457200" rtl="0" algn="l">
              <a:spcBef>
                <a:spcPts val="0"/>
              </a:spcBef>
              <a:spcAft>
                <a:spcPts val="0"/>
              </a:spcAft>
              <a:buNone/>
            </a:pPr>
            <a:r>
              <a:t/>
            </a:r>
            <a:endParaRPr b="1" sz="1400">
              <a:solidFill>
                <a:srgbClr val="374151"/>
              </a:solidFill>
              <a:highlight>
                <a:srgbClr val="F7F7F8"/>
              </a:highlight>
            </a:endParaRPr>
          </a:p>
          <a:p>
            <a:pPr indent="0" lvl="0" marL="0" rtl="0" algn="l">
              <a:spcBef>
                <a:spcPts val="0"/>
              </a:spcBef>
              <a:spcAft>
                <a:spcPts val="0"/>
              </a:spcAft>
              <a:buNone/>
            </a:pPr>
            <a:r>
              <a:rPr b="1" lang="en" sz="1400">
                <a:solidFill>
                  <a:srgbClr val="374151"/>
                </a:solidFill>
                <a:highlight>
                  <a:schemeClr val="lt1"/>
                </a:highlight>
              </a:rPr>
              <a:t>Given the described training/testing data set:</a:t>
            </a:r>
            <a:endParaRPr b="1" sz="1400">
              <a:solidFill>
                <a:srgbClr val="374151"/>
              </a:solidFill>
              <a:highlight>
                <a:schemeClr val="lt1"/>
              </a:highlight>
            </a:endParaRPr>
          </a:p>
          <a:p>
            <a:pPr indent="0" lvl="0" marL="0" rtl="0" algn="l">
              <a:spcBef>
                <a:spcPts val="0"/>
              </a:spcBef>
              <a:spcAft>
                <a:spcPts val="0"/>
              </a:spcAft>
              <a:buNone/>
            </a:pPr>
            <a:r>
              <a:t/>
            </a:r>
            <a:endParaRPr b="1" sz="1400">
              <a:solidFill>
                <a:srgbClr val="374151"/>
              </a:solidFill>
              <a:highlight>
                <a:schemeClr val="lt1"/>
              </a:highlight>
            </a:endParaRPr>
          </a:p>
          <a:p>
            <a:pPr indent="-317500" lvl="0" marL="457200" rtl="0" algn="l">
              <a:spcBef>
                <a:spcPts val="0"/>
              </a:spcBef>
              <a:spcAft>
                <a:spcPts val="0"/>
              </a:spcAft>
              <a:buClr>
                <a:srgbClr val="374151"/>
              </a:buClr>
              <a:buSzPts val="1400"/>
              <a:buChar char="●"/>
            </a:pPr>
            <a:r>
              <a:rPr lang="en" sz="1400">
                <a:solidFill>
                  <a:srgbClr val="374151"/>
                </a:solidFill>
                <a:highlight>
                  <a:schemeClr val="lt1"/>
                </a:highlight>
              </a:rPr>
              <a:t>Random Forest:</a:t>
            </a:r>
            <a:endParaRPr sz="1400">
              <a:solidFill>
                <a:srgbClr val="374151"/>
              </a:solidFill>
              <a:highlight>
                <a:schemeClr val="lt1"/>
              </a:highlight>
            </a:endParaRPr>
          </a:p>
          <a:p>
            <a:pPr indent="-317500" lvl="1" marL="914400" rtl="0" algn="l">
              <a:spcBef>
                <a:spcPts val="0"/>
              </a:spcBef>
              <a:spcAft>
                <a:spcPts val="0"/>
              </a:spcAft>
              <a:buClr>
                <a:srgbClr val="000000"/>
              </a:buClr>
              <a:buSzPts val="1400"/>
              <a:buFont typeface="Arial"/>
              <a:buChar char="○"/>
            </a:pPr>
            <a:r>
              <a:rPr lang="en">
                <a:solidFill>
                  <a:srgbClr val="374151"/>
                </a:solidFill>
                <a:highlight>
                  <a:schemeClr val="lt1"/>
                </a:highlight>
              </a:rPr>
              <a:t>Highest Accuracy</a:t>
            </a:r>
            <a:r>
              <a:rPr lang="en">
                <a:solidFill>
                  <a:srgbClr val="374151"/>
                </a:solidFill>
                <a:highlight>
                  <a:schemeClr val="lt1"/>
                </a:highlight>
              </a:rPr>
              <a:t> (96.49%)</a:t>
            </a:r>
            <a:endParaRPr>
              <a:solidFill>
                <a:srgbClr val="374151"/>
              </a:solidFill>
              <a:highlight>
                <a:schemeClr val="lt1"/>
              </a:highlight>
            </a:endParaRPr>
          </a:p>
          <a:p>
            <a:pPr indent="-317500" lvl="1" marL="914400" rtl="0" algn="l">
              <a:spcBef>
                <a:spcPts val="0"/>
              </a:spcBef>
              <a:spcAft>
                <a:spcPts val="0"/>
              </a:spcAft>
              <a:buClr>
                <a:srgbClr val="374151"/>
              </a:buClr>
              <a:buSzPts val="1400"/>
              <a:buFont typeface="Arial"/>
              <a:buChar char="○"/>
            </a:pPr>
            <a:r>
              <a:rPr lang="en">
                <a:solidFill>
                  <a:srgbClr val="374151"/>
                </a:solidFill>
                <a:highlight>
                  <a:schemeClr val="lt1"/>
                </a:highlight>
              </a:rPr>
              <a:t>Top precision (96.73%)</a:t>
            </a:r>
            <a:endParaRPr>
              <a:solidFill>
                <a:srgbClr val="374151"/>
              </a:solidFill>
              <a:highlight>
                <a:schemeClr val="lt1"/>
              </a:highlight>
            </a:endParaRPr>
          </a:p>
          <a:p>
            <a:pPr indent="-317500" lvl="1" marL="914400" rtl="0" algn="l">
              <a:spcBef>
                <a:spcPts val="0"/>
              </a:spcBef>
              <a:spcAft>
                <a:spcPts val="0"/>
              </a:spcAft>
              <a:buClr>
                <a:srgbClr val="374151"/>
              </a:buClr>
              <a:buSzPts val="1400"/>
              <a:buFont typeface="Arial"/>
              <a:buChar char="○"/>
            </a:pPr>
            <a:r>
              <a:rPr lang="en">
                <a:solidFill>
                  <a:srgbClr val="374151"/>
                </a:solidFill>
                <a:highlight>
                  <a:schemeClr val="lt1"/>
                </a:highlight>
              </a:rPr>
              <a:t>Top F1-score (96.23%)</a:t>
            </a:r>
            <a:endParaRPr>
              <a:solidFill>
                <a:srgbClr val="374151"/>
              </a:solidFill>
              <a:highlight>
                <a:schemeClr val="lt1"/>
              </a:highlight>
            </a:endParaRPr>
          </a:p>
          <a:p>
            <a:pPr indent="0" lvl="0" marL="914400" rtl="0" algn="l">
              <a:spcBef>
                <a:spcPts val="0"/>
              </a:spcBef>
              <a:spcAft>
                <a:spcPts val="0"/>
              </a:spcAft>
              <a:buNone/>
            </a:pPr>
            <a:r>
              <a:t/>
            </a:r>
            <a:endParaRPr sz="1400">
              <a:solidFill>
                <a:srgbClr val="374151"/>
              </a:solidFill>
              <a:highlight>
                <a:schemeClr val="lt1"/>
              </a:highlight>
            </a:endParaRPr>
          </a:p>
          <a:p>
            <a:pPr indent="-317500" lvl="0" marL="457200" rtl="0" algn="l">
              <a:spcBef>
                <a:spcPts val="0"/>
              </a:spcBef>
              <a:spcAft>
                <a:spcPts val="0"/>
              </a:spcAft>
              <a:buClr>
                <a:srgbClr val="374151"/>
              </a:buClr>
              <a:buSzPts val="1400"/>
              <a:buChar char="●"/>
            </a:pPr>
            <a:r>
              <a:rPr lang="en" sz="1400">
                <a:solidFill>
                  <a:srgbClr val="374151"/>
                </a:solidFill>
                <a:highlight>
                  <a:schemeClr val="lt1"/>
                </a:highlight>
              </a:rPr>
              <a:t>Optimized Neural Network</a:t>
            </a:r>
            <a:endParaRPr sz="1400">
              <a:solidFill>
                <a:srgbClr val="374151"/>
              </a:solidFill>
              <a:highlight>
                <a:schemeClr val="lt1"/>
              </a:highlight>
            </a:endParaRPr>
          </a:p>
          <a:p>
            <a:pPr indent="-317500" lvl="1" marL="914400" rtl="0" algn="l">
              <a:spcBef>
                <a:spcPts val="0"/>
              </a:spcBef>
              <a:spcAft>
                <a:spcPts val="0"/>
              </a:spcAft>
              <a:buClr>
                <a:srgbClr val="000000"/>
              </a:buClr>
              <a:buSzPts val="1400"/>
              <a:buFont typeface="Arial"/>
              <a:buChar char="○"/>
            </a:pPr>
            <a:r>
              <a:rPr lang="en">
                <a:solidFill>
                  <a:srgbClr val="374151"/>
                </a:solidFill>
                <a:highlight>
                  <a:schemeClr val="lt1"/>
                </a:highlight>
              </a:rPr>
              <a:t>Top recall</a:t>
            </a:r>
            <a:r>
              <a:rPr lang="en">
                <a:solidFill>
                  <a:srgbClr val="374151"/>
                </a:solidFill>
                <a:highlight>
                  <a:schemeClr val="lt1"/>
                </a:highlight>
              </a:rPr>
              <a:t> (96.02%)</a:t>
            </a:r>
            <a:endParaRPr>
              <a:solidFill>
                <a:srgbClr val="374151"/>
              </a:solidFill>
              <a:highlight>
                <a:schemeClr val="lt1"/>
              </a:highlight>
            </a:endParaRPr>
          </a:p>
          <a:p>
            <a:pPr indent="0" lvl="0" marL="457200" rtl="0" algn="l">
              <a:spcBef>
                <a:spcPts val="0"/>
              </a:spcBef>
              <a:spcAft>
                <a:spcPts val="0"/>
              </a:spcAft>
              <a:buNone/>
            </a:pPr>
            <a:r>
              <a:t/>
            </a:r>
            <a:endParaRPr sz="1400">
              <a:solidFill>
                <a:srgbClr val="374151"/>
              </a:solidFill>
              <a:highlight>
                <a:schemeClr val="lt1"/>
              </a:highlight>
            </a:endParaRPr>
          </a:p>
          <a:p>
            <a:pPr indent="-317500" lvl="0" marL="457200" rtl="0" algn="l">
              <a:spcBef>
                <a:spcPts val="0"/>
              </a:spcBef>
              <a:spcAft>
                <a:spcPts val="0"/>
              </a:spcAft>
              <a:buClr>
                <a:srgbClr val="374151"/>
              </a:buClr>
              <a:buSzPts val="1400"/>
              <a:buChar char="●"/>
            </a:pPr>
            <a:r>
              <a:rPr b="1" lang="en" sz="1400">
                <a:solidFill>
                  <a:srgbClr val="374151"/>
                </a:solidFill>
                <a:highlight>
                  <a:schemeClr val="lt1"/>
                </a:highlight>
              </a:rPr>
              <a:t>Random Forest</a:t>
            </a:r>
            <a:r>
              <a:rPr lang="en" sz="1400">
                <a:solidFill>
                  <a:srgbClr val="374151"/>
                </a:solidFill>
                <a:highlight>
                  <a:schemeClr val="lt1"/>
                </a:highlight>
              </a:rPr>
              <a:t> </a:t>
            </a:r>
            <a:r>
              <a:rPr lang="en" sz="1400">
                <a:solidFill>
                  <a:srgbClr val="374151"/>
                </a:solidFill>
                <a:highlight>
                  <a:schemeClr val="lt1"/>
                </a:highlight>
              </a:rPr>
              <a:t>overall best performer, however performance differences between models are relatively minor</a:t>
            </a:r>
            <a:endParaRPr sz="1400"/>
          </a:p>
        </p:txBody>
      </p:sp>
      <p:pic>
        <p:nvPicPr>
          <p:cNvPr id="179" name="Google Shape;179;p26"/>
          <p:cNvPicPr preferRelativeResize="0"/>
          <p:nvPr/>
        </p:nvPicPr>
        <p:blipFill>
          <a:blip r:embed="rId3">
            <a:alphaModFix/>
          </a:blip>
          <a:stretch>
            <a:fillRect/>
          </a:stretch>
        </p:blipFill>
        <p:spPr>
          <a:xfrm>
            <a:off x="5283200" y="138075"/>
            <a:ext cx="3670950" cy="3670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Recommendation</a:t>
            </a:r>
            <a:endParaRPr/>
          </a:p>
        </p:txBody>
      </p:sp>
      <p:sp>
        <p:nvSpPr>
          <p:cNvPr id="185" name="Google Shape;185;p27"/>
          <p:cNvSpPr txBox="1"/>
          <p:nvPr>
            <p:ph idx="1" type="body"/>
          </p:nvPr>
        </p:nvSpPr>
        <p:spPr>
          <a:xfrm>
            <a:off x="311700" y="1229875"/>
            <a:ext cx="5144100" cy="3339000"/>
          </a:xfrm>
          <a:prstGeom prst="rect">
            <a:avLst/>
          </a:prstGeom>
        </p:spPr>
        <p:txBody>
          <a:bodyPr anchorCtr="0" anchor="t" bIns="91425" lIns="91425" spcFirstLastPara="1" rIns="91425" wrap="square" tIns="91425">
            <a:normAutofit lnSpcReduction="10000"/>
          </a:bodyPr>
          <a:lstStyle/>
          <a:p>
            <a:pPr indent="0" lvl="0" marL="457200" rtl="0" algn="l">
              <a:spcBef>
                <a:spcPts val="0"/>
              </a:spcBef>
              <a:spcAft>
                <a:spcPts val="0"/>
              </a:spcAft>
              <a:buNone/>
            </a:pPr>
            <a:r>
              <a:t/>
            </a:r>
            <a:endParaRPr sz="1400">
              <a:solidFill>
                <a:srgbClr val="374151"/>
              </a:solidFill>
              <a:highlight>
                <a:schemeClr val="lt1"/>
              </a:highlight>
            </a:endParaRPr>
          </a:p>
          <a:p>
            <a:pPr indent="-317500" lvl="0" marL="457200" rtl="0" algn="l">
              <a:spcBef>
                <a:spcPts val="0"/>
              </a:spcBef>
              <a:spcAft>
                <a:spcPts val="0"/>
              </a:spcAft>
              <a:buClr>
                <a:srgbClr val="374151"/>
              </a:buClr>
              <a:buSzPts val="1400"/>
              <a:buChar char="●"/>
            </a:pPr>
            <a:r>
              <a:rPr b="1" lang="en" sz="1400">
                <a:solidFill>
                  <a:srgbClr val="374151"/>
                </a:solidFill>
                <a:highlight>
                  <a:schemeClr val="lt1"/>
                </a:highlight>
              </a:rPr>
              <a:t>Deploy Random Forest model </a:t>
            </a:r>
            <a:r>
              <a:rPr lang="en" sz="1400">
                <a:solidFill>
                  <a:srgbClr val="374151"/>
                </a:solidFill>
                <a:highlight>
                  <a:schemeClr val="lt1"/>
                </a:highlight>
              </a:rPr>
              <a:t>for this use case: High accuracy, precision, recall, and F1-score</a:t>
            </a:r>
            <a:endParaRPr sz="1400">
              <a:solidFill>
                <a:srgbClr val="374151"/>
              </a:solidFill>
              <a:highlight>
                <a:schemeClr val="lt1"/>
              </a:highlight>
            </a:endParaRPr>
          </a:p>
          <a:p>
            <a:pPr indent="0" lvl="0" marL="457200" rtl="0" algn="l">
              <a:spcBef>
                <a:spcPts val="0"/>
              </a:spcBef>
              <a:spcAft>
                <a:spcPts val="0"/>
              </a:spcAft>
              <a:buNone/>
            </a:pPr>
            <a:r>
              <a:t/>
            </a:r>
            <a:endParaRPr sz="1400">
              <a:solidFill>
                <a:srgbClr val="374151"/>
              </a:solidFill>
              <a:highlight>
                <a:schemeClr val="lt1"/>
              </a:highlight>
            </a:endParaRPr>
          </a:p>
          <a:p>
            <a:pPr indent="-317500" lvl="0" marL="457200" rtl="0" algn="l">
              <a:spcBef>
                <a:spcPts val="0"/>
              </a:spcBef>
              <a:spcAft>
                <a:spcPts val="0"/>
              </a:spcAft>
              <a:buClr>
                <a:srgbClr val="374151"/>
              </a:buClr>
              <a:buSzPts val="1400"/>
              <a:buChar char="●"/>
            </a:pPr>
            <a:r>
              <a:rPr lang="en" sz="1400">
                <a:solidFill>
                  <a:srgbClr val="374151"/>
                </a:solidFill>
                <a:highlight>
                  <a:schemeClr val="lt1"/>
                </a:highlight>
              </a:rPr>
              <a:t>Consider problem requirements for future use cases and emergence of new </a:t>
            </a:r>
            <a:r>
              <a:rPr lang="en" sz="1400">
                <a:solidFill>
                  <a:srgbClr val="374151"/>
                </a:solidFill>
                <a:highlight>
                  <a:schemeClr val="lt1"/>
                </a:highlight>
              </a:rPr>
              <a:t>training data sets</a:t>
            </a:r>
            <a:endParaRPr sz="1400">
              <a:solidFill>
                <a:srgbClr val="374151"/>
              </a:solidFill>
              <a:highlight>
                <a:schemeClr val="lt1"/>
              </a:highlight>
            </a:endParaRPr>
          </a:p>
          <a:p>
            <a:pPr indent="0" lvl="0" marL="457200" rtl="0" algn="l">
              <a:spcBef>
                <a:spcPts val="0"/>
              </a:spcBef>
              <a:spcAft>
                <a:spcPts val="0"/>
              </a:spcAft>
              <a:buNone/>
            </a:pPr>
            <a:r>
              <a:t/>
            </a:r>
            <a:endParaRPr sz="1400">
              <a:solidFill>
                <a:srgbClr val="374151"/>
              </a:solidFill>
              <a:highlight>
                <a:schemeClr val="lt1"/>
              </a:highlight>
            </a:endParaRPr>
          </a:p>
          <a:p>
            <a:pPr indent="-317500" lvl="0" marL="457200" rtl="0" algn="l">
              <a:spcBef>
                <a:spcPts val="0"/>
              </a:spcBef>
              <a:spcAft>
                <a:spcPts val="0"/>
              </a:spcAft>
              <a:buClr>
                <a:srgbClr val="374151"/>
              </a:buClr>
              <a:buSzPts val="1400"/>
              <a:buChar char="●"/>
            </a:pPr>
            <a:r>
              <a:rPr lang="en" sz="1400">
                <a:solidFill>
                  <a:srgbClr val="374151"/>
                </a:solidFill>
                <a:highlight>
                  <a:schemeClr val="lt1"/>
                </a:highlight>
              </a:rPr>
              <a:t>Some algorithms may not scale well for large datasets, or non-linear data</a:t>
            </a:r>
            <a:endParaRPr sz="1400">
              <a:solidFill>
                <a:srgbClr val="374151"/>
              </a:solidFill>
              <a:highlight>
                <a:schemeClr val="lt1"/>
              </a:highlight>
            </a:endParaRPr>
          </a:p>
          <a:p>
            <a:pPr indent="0" lvl="0" marL="457200" rtl="0" algn="l">
              <a:spcBef>
                <a:spcPts val="0"/>
              </a:spcBef>
              <a:spcAft>
                <a:spcPts val="0"/>
              </a:spcAft>
              <a:buNone/>
            </a:pPr>
            <a:r>
              <a:t/>
            </a:r>
            <a:endParaRPr sz="1400">
              <a:solidFill>
                <a:srgbClr val="374151"/>
              </a:solidFill>
              <a:highlight>
                <a:schemeClr val="lt1"/>
              </a:highlight>
            </a:endParaRPr>
          </a:p>
          <a:p>
            <a:pPr indent="-317500" lvl="0" marL="457200" rtl="0" algn="l">
              <a:spcBef>
                <a:spcPts val="0"/>
              </a:spcBef>
              <a:spcAft>
                <a:spcPts val="0"/>
              </a:spcAft>
              <a:buClr>
                <a:srgbClr val="374151"/>
              </a:buClr>
              <a:buSzPts val="1400"/>
              <a:buChar char="●"/>
            </a:pPr>
            <a:r>
              <a:rPr lang="en" sz="1400">
                <a:solidFill>
                  <a:srgbClr val="374151"/>
                </a:solidFill>
                <a:highlight>
                  <a:schemeClr val="lt1"/>
                </a:highlight>
              </a:rPr>
              <a:t>Factors that affect future model selection:</a:t>
            </a:r>
            <a:r>
              <a:rPr lang="en" sz="1400">
                <a:solidFill>
                  <a:srgbClr val="374151"/>
                </a:solidFill>
                <a:highlight>
                  <a:schemeClr val="lt1"/>
                </a:highlight>
              </a:rPr>
              <a:t>:</a:t>
            </a:r>
            <a:endParaRPr sz="1400">
              <a:solidFill>
                <a:srgbClr val="374151"/>
              </a:solidFill>
              <a:highlight>
                <a:schemeClr val="lt1"/>
              </a:highlight>
            </a:endParaRPr>
          </a:p>
          <a:p>
            <a:pPr indent="-317500" lvl="1" marL="914400" rtl="0" algn="l">
              <a:spcBef>
                <a:spcPts val="0"/>
              </a:spcBef>
              <a:spcAft>
                <a:spcPts val="0"/>
              </a:spcAft>
              <a:buClr>
                <a:srgbClr val="000000"/>
              </a:buClr>
              <a:buSzPts val="1400"/>
              <a:buFont typeface="Arial"/>
              <a:buChar char="○"/>
            </a:pPr>
            <a:r>
              <a:rPr lang="en">
                <a:solidFill>
                  <a:srgbClr val="374151"/>
                </a:solidFill>
                <a:highlight>
                  <a:schemeClr val="lt1"/>
                </a:highlight>
              </a:rPr>
              <a:t>Computational resources</a:t>
            </a:r>
            <a:endParaRPr sz="1400">
              <a:solidFill>
                <a:srgbClr val="374151"/>
              </a:solidFill>
              <a:highlight>
                <a:schemeClr val="lt1"/>
              </a:highlight>
            </a:endParaRPr>
          </a:p>
          <a:p>
            <a:pPr indent="-317500" lvl="1" marL="914400" rtl="0" algn="l">
              <a:spcBef>
                <a:spcPts val="0"/>
              </a:spcBef>
              <a:spcAft>
                <a:spcPts val="0"/>
              </a:spcAft>
              <a:buClr>
                <a:srgbClr val="000000"/>
              </a:buClr>
              <a:buSzPts val="1400"/>
              <a:buFont typeface="Arial"/>
              <a:buChar char="○"/>
            </a:pPr>
            <a:r>
              <a:rPr lang="en">
                <a:solidFill>
                  <a:srgbClr val="374151"/>
                </a:solidFill>
                <a:highlight>
                  <a:schemeClr val="lt1"/>
                </a:highlight>
              </a:rPr>
              <a:t>I</a:t>
            </a:r>
            <a:r>
              <a:rPr lang="en" sz="1400">
                <a:solidFill>
                  <a:srgbClr val="374151"/>
                </a:solidFill>
                <a:highlight>
                  <a:schemeClr val="lt1"/>
                </a:highlight>
              </a:rPr>
              <a:t>nterpretability</a:t>
            </a:r>
            <a:endParaRPr>
              <a:solidFill>
                <a:srgbClr val="374151"/>
              </a:solidFill>
              <a:highlight>
                <a:schemeClr val="lt1"/>
              </a:highlight>
            </a:endParaRPr>
          </a:p>
          <a:p>
            <a:pPr indent="-317500" lvl="1" marL="914400" rtl="0" algn="l">
              <a:spcBef>
                <a:spcPts val="0"/>
              </a:spcBef>
              <a:spcAft>
                <a:spcPts val="0"/>
              </a:spcAft>
              <a:buClr>
                <a:srgbClr val="374151"/>
              </a:buClr>
              <a:buSzPts val="1400"/>
              <a:buFont typeface="Arial"/>
              <a:buChar char="○"/>
            </a:pPr>
            <a:r>
              <a:rPr lang="en">
                <a:solidFill>
                  <a:srgbClr val="374151"/>
                </a:solidFill>
                <a:highlight>
                  <a:schemeClr val="lt1"/>
                </a:highlight>
              </a:rPr>
              <a:t>Data set size</a:t>
            </a:r>
            <a:endParaRPr/>
          </a:p>
        </p:txBody>
      </p:sp>
      <p:pic>
        <p:nvPicPr>
          <p:cNvPr id="186" name="Google Shape;186;p27"/>
          <p:cNvPicPr preferRelativeResize="0"/>
          <p:nvPr/>
        </p:nvPicPr>
        <p:blipFill>
          <a:blip r:embed="rId3">
            <a:alphaModFix/>
          </a:blip>
          <a:stretch>
            <a:fillRect/>
          </a:stretch>
        </p:blipFill>
        <p:spPr>
          <a:xfrm>
            <a:off x="5659975" y="203650"/>
            <a:ext cx="3383401" cy="33834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92" name="Google Shape;192;p2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3" name="Google Shape;193;p2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311700" y="12298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p:txBody>
      </p:sp>
      <p:sp>
        <p:nvSpPr>
          <p:cNvPr id="93" name="Google Shape;93;p1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sz="1500"/>
          </a:p>
          <a:p>
            <a:pPr indent="0" lvl="0" marL="457200" rtl="0" algn="l">
              <a:spcBef>
                <a:spcPts val="1200"/>
              </a:spcBef>
              <a:spcAft>
                <a:spcPts val="0"/>
              </a:spcAft>
              <a:buNone/>
            </a:pPr>
            <a:r>
              <a:t/>
            </a:r>
            <a:endParaRPr sz="1500"/>
          </a:p>
          <a:p>
            <a:pPr indent="-323850" lvl="0" marL="457200" rtl="0" algn="l">
              <a:spcBef>
                <a:spcPts val="1200"/>
              </a:spcBef>
              <a:spcAft>
                <a:spcPts val="0"/>
              </a:spcAft>
              <a:buSzPts val="1500"/>
              <a:buChar char="●"/>
            </a:pPr>
            <a:r>
              <a:rPr lang="en" sz="1500"/>
              <a:t>The study compares the performance of supervised machine learning algorithms using different evaluation metrics.</a:t>
            </a:r>
            <a:endParaRPr sz="1500"/>
          </a:p>
          <a:p>
            <a:pPr indent="-323850" lvl="0" marL="457200" rtl="0" algn="l">
              <a:spcBef>
                <a:spcPts val="0"/>
              </a:spcBef>
              <a:spcAft>
                <a:spcPts val="0"/>
              </a:spcAft>
              <a:buSzPts val="1500"/>
              <a:buChar char="●"/>
            </a:pPr>
            <a:r>
              <a:rPr lang="en" sz="1500"/>
              <a:t>The report provides a detailed description of the data set used in the analysis.</a:t>
            </a:r>
            <a:endParaRPr sz="1500"/>
          </a:p>
          <a:p>
            <a:pPr indent="-323850" lvl="0" marL="457200" rtl="0" algn="l">
              <a:spcBef>
                <a:spcPts val="0"/>
              </a:spcBef>
              <a:spcAft>
                <a:spcPts val="0"/>
              </a:spcAft>
              <a:buSzPts val="1500"/>
              <a:buChar char="●"/>
            </a:pPr>
            <a:r>
              <a:rPr lang="en" sz="1500"/>
              <a:t>A dashboard summarizes the features used in the analysis.</a:t>
            </a:r>
            <a:endParaRPr sz="1500"/>
          </a:p>
          <a:p>
            <a:pPr indent="-323850" lvl="0" marL="457200" rtl="0" algn="l">
              <a:spcBef>
                <a:spcPts val="0"/>
              </a:spcBef>
              <a:spcAft>
                <a:spcPts val="0"/>
              </a:spcAft>
              <a:buSzPts val="1500"/>
              <a:buChar char="●"/>
            </a:pPr>
            <a:r>
              <a:rPr lang="en" sz="1500"/>
              <a:t>The research question and methodology are discussed in detail.</a:t>
            </a:r>
            <a:endParaRPr sz="1500"/>
          </a:p>
          <a:p>
            <a:pPr indent="-323850" lvl="0" marL="457200" rtl="0" algn="l">
              <a:spcBef>
                <a:spcPts val="0"/>
              </a:spcBef>
              <a:spcAft>
                <a:spcPts val="0"/>
              </a:spcAft>
              <a:buSzPts val="1500"/>
              <a:buChar char="●"/>
            </a:pPr>
            <a:r>
              <a:rPr lang="en" sz="1500"/>
              <a:t>Results of the analysis, including performance evaluation metrics, are presented in the report</a:t>
            </a:r>
            <a:endParaRPr sz="1500"/>
          </a:p>
          <a:p>
            <a:pPr indent="-323850" lvl="0" marL="457200" rtl="0" algn="l">
              <a:spcBef>
                <a:spcPts val="0"/>
              </a:spcBef>
              <a:spcAft>
                <a:spcPts val="0"/>
              </a:spcAft>
              <a:buSzPts val="1500"/>
              <a:buChar char="●"/>
            </a:pPr>
            <a:r>
              <a:rPr lang="en" sz="1500"/>
              <a:t>The report concludes with recommendations for future research and implications for future diagnostic outcomes.</a:t>
            </a:r>
            <a:endParaRPr sz="1500"/>
          </a:p>
        </p:txBody>
      </p:sp>
      <p:pic>
        <p:nvPicPr>
          <p:cNvPr id="94" name="Google Shape;94;p14"/>
          <p:cNvPicPr preferRelativeResize="0"/>
          <p:nvPr/>
        </p:nvPicPr>
        <p:blipFill>
          <a:blip r:embed="rId3">
            <a:alphaModFix/>
          </a:blip>
          <a:stretch>
            <a:fillRect/>
          </a:stretch>
        </p:blipFill>
        <p:spPr>
          <a:xfrm>
            <a:off x="0" y="0"/>
            <a:ext cx="9114076" cy="12502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100" name="Google Shape;100;p1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fontScale="92500" lnSpcReduction="20000"/>
          </a:bodyPr>
          <a:lstStyle/>
          <a:p>
            <a:pPr indent="-328453" lvl="0" marL="457200" rtl="0" algn="l">
              <a:spcBef>
                <a:spcPts val="0"/>
              </a:spcBef>
              <a:spcAft>
                <a:spcPts val="0"/>
              </a:spcAft>
              <a:buSzPct val="100000"/>
              <a:buChar char="●"/>
            </a:pPr>
            <a:r>
              <a:rPr lang="en" sz="1700">
                <a:solidFill>
                  <a:srgbClr val="1F2328"/>
                </a:solidFill>
                <a:highlight>
                  <a:srgbClr val="FFFFFF"/>
                </a:highlight>
                <a:latin typeface="Arial"/>
                <a:ea typeface="Arial"/>
                <a:cs typeface="Arial"/>
                <a:sym typeface="Arial"/>
              </a:rPr>
              <a:t>Breast cancer is the most commonly diagnosed cancer among women globally, with an estimated 2.3 million new cases and 685,000 deaths in 2020</a:t>
            </a:r>
            <a:endParaRPr sz="1700">
              <a:solidFill>
                <a:srgbClr val="1F2328"/>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700">
              <a:solidFill>
                <a:srgbClr val="1F2328"/>
              </a:solidFill>
              <a:highlight>
                <a:srgbClr val="FFFFFF"/>
              </a:highlight>
              <a:latin typeface="Arial"/>
              <a:ea typeface="Arial"/>
              <a:cs typeface="Arial"/>
              <a:sym typeface="Arial"/>
            </a:endParaRPr>
          </a:p>
          <a:p>
            <a:pPr indent="-328453" lvl="0" marL="457200" rtl="0" algn="l">
              <a:spcBef>
                <a:spcPts val="1200"/>
              </a:spcBef>
              <a:spcAft>
                <a:spcPts val="0"/>
              </a:spcAft>
              <a:buSzPct val="100000"/>
              <a:buChar char="●"/>
            </a:pPr>
            <a:r>
              <a:rPr lang="en" sz="1700"/>
              <a:t>B</a:t>
            </a:r>
            <a:r>
              <a:rPr lang="en" sz="1700"/>
              <a:t>y 2040 the breast cancer burden will increase to more than 3 million new cases per year (an increase of 40%) and more than 1 million deaths per year (an increase of 50%).</a:t>
            </a:r>
            <a:endParaRPr sz="1700"/>
          </a:p>
          <a:p>
            <a:pPr indent="0" lvl="0" marL="457200" rtl="0" algn="l">
              <a:spcBef>
                <a:spcPts val="1200"/>
              </a:spcBef>
              <a:spcAft>
                <a:spcPts val="0"/>
              </a:spcAft>
              <a:buNone/>
            </a:pPr>
            <a:r>
              <a:t/>
            </a:r>
            <a:endParaRPr sz="1700"/>
          </a:p>
          <a:p>
            <a:pPr indent="-328453" lvl="0" marL="457200" rtl="0" algn="l">
              <a:spcBef>
                <a:spcPts val="1200"/>
              </a:spcBef>
              <a:spcAft>
                <a:spcPts val="0"/>
              </a:spcAft>
              <a:buSzPct val="100000"/>
              <a:buChar char="●"/>
            </a:pPr>
            <a:r>
              <a:rPr lang="en" sz="1700">
                <a:solidFill>
                  <a:srgbClr val="1F2328"/>
                </a:solidFill>
                <a:highlight>
                  <a:srgbClr val="FFFFFF"/>
                </a:highlight>
                <a:latin typeface="Arial"/>
                <a:ea typeface="Arial"/>
                <a:cs typeface="Arial"/>
                <a:sym typeface="Arial"/>
              </a:rPr>
              <a:t>Machine learning algorithms have shown promise in improving the accuracy and efficiency of breast cancer diagnosis. Several models, including logistic regression, decision trees, random forests, support vector machines, neural networks, and K-Nearest Neighbors (KNN), have been applied to breast cancer diagnosis datasets to predict the presence or absence of malignancy.</a:t>
            </a:r>
            <a:endParaRPr sz="17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Objectives</a:t>
            </a:r>
            <a:endParaRPr/>
          </a:p>
        </p:txBody>
      </p:sp>
      <p:sp>
        <p:nvSpPr>
          <p:cNvPr id="106" name="Google Shape;106;p1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The study will develop and evaluate multiple machine learning models for diagnosing breast cancer using a publicly available dataset.</a:t>
            </a:r>
            <a:endParaRPr/>
          </a:p>
          <a:p>
            <a:pPr indent="0" lvl="0" marL="457200" rtl="0" algn="l">
              <a:spcBef>
                <a:spcPts val="1200"/>
              </a:spcBef>
              <a:spcAft>
                <a:spcPts val="0"/>
              </a:spcAft>
              <a:buNone/>
            </a:pPr>
            <a:r>
              <a:t/>
            </a:r>
            <a:endParaRPr/>
          </a:p>
          <a:p>
            <a:pPr indent="-334327" lvl="0" marL="457200" rtl="0" algn="l">
              <a:spcBef>
                <a:spcPts val="1200"/>
              </a:spcBef>
              <a:spcAft>
                <a:spcPts val="0"/>
              </a:spcAft>
              <a:buSzPct val="100000"/>
              <a:buChar char="●"/>
            </a:pPr>
            <a:r>
              <a:rPr lang="en"/>
              <a:t>Six machine learning models will be compared to identify the one that performs best in predicting breast cancer diagnosis. The models include logistic regression, decision trees, random forests, support vector machines, neural networks, and KNN.</a:t>
            </a:r>
            <a:endParaRPr/>
          </a:p>
          <a:p>
            <a:pPr indent="0" lvl="0" marL="457200" rtl="0" algn="l">
              <a:spcBef>
                <a:spcPts val="1200"/>
              </a:spcBef>
              <a:spcAft>
                <a:spcPts val="0"/>
              </a:spcAft>
              <a:buNone/>
            </a:pPr>
            <a:r>
              <a:t/>
            </a:r>
            <a:endParaRPr/>
          </a:p>
          <a:p>
            <a:pPr indent="-334327" lvl="0" marL="457200" rtl="0" algn="l">
              <a:spcBef>
                <a:spcPts val="1200"/>
              </a:spcBef>
              <a:spcAft>
                <a:spcPts val="0"/>
              </a:spcAft>
              <a:buSzPct val="100000"/>
              <a:buChar char="●"/>
            </a:pPr>
            <a:r>
              <a:rPr lang="en"/>
              <a:t>The study's results could have significant implications for improving the accuracy and efficiency of breast cancer diagnosis, which can lead to better diagnostic outcomes.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2" name="Google Shape;112;p1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3" name="Google Shape;113;p17"/>
          <p:cNvPicPr preferRelativeResize="0"/>
          <p:nvPr/>
        </p:nvPicPr>
        <p:blipFill>
          <a:blip r:embed="rId3">
            <a:alphaModFix/>
          </a:blip>
          <a:stretch>
            <a:fillRect/>
          </a:stretch>
        </p:blipFill>
        <p:spPr>
          <a:xfrm>
            <a:off x="73749" y="79799"/>
            <a:ext cx="8998174" cy="4984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Extraction</a:t>
            </a:r>
            <a:endParaRPr b="1" sz="230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19" name="Google Shape;119;p18"/>
          <p:cNvSpPr txBox="1"/>
          <p:nvPr>
            <p:ph idx="1" type="body"/>
          </p:nvPr>
        </p:nvSpPr>
        <p:spPr>
          <a:xfrm>
            <a:off x="0" y="1093875"/>
            <a:ext cx="4073400" cy="2853300"/>
          </a:xfrm>
          <a:prstGeom prst="rect">
            <a:avLst/>
          </a:prstGeom>
        </p:spPr>
        <p:txBody>
          <a:bodyPr anchorCtr="0" anchor="ctr" bIns="91425" lIns="91425" spcFirstLastPara="1" rIns="91425" wrap="square" tIns="91425">
            <a:normAutofit/>
          </a:bodyPr>
          <a:lstStyle/>
          <a:p>
            <a:pPr indent="-311150" lvl="0" marL="457200" rtl="0" algn="l">
              <a:lnSpc>
                <a:spcPct val="100000"/>
              </a:lnSpc>
              <a:spcBef>
                <a:spcPts val="0"/>
              </a:spcBef>
              <a:spcAft>
                <a:spcPts val="0"/>
              </a:spcAft>
              <a:buClr>
                <a:srgbClr val="000000"/>
              </a:buClr>
              <a:buSzPts val="1300"/>
              <a:buFont typeface="Arial"/>
              <a:buChar char="●"/>
            </a:pPr>
            <a:r>
              <a:rPr lang="en" sz="1300">
                <a:solidFill>
                  <a:srgbClr val="000000"/>
                </a:solidFill>
                <a:highlight>
                  <a:srgbClr val="FFFFFF"/>
                </a:highlight>
                <a:latin typeface="Arial"/>
                <a:ea typeface="Arial"/>
                <a:cs typeface="Arial"/>
                <a:sym typeface="Arial"/>
              </a:rPr>
              <a:t>Extracted from Kaggle - </a:t>
            </a:r>
            <a:r>
              <a:rPr lang="en" sz="1300">
                <a:solidFill>
                  <a:srgbClr val="000000"/>
                </a:solidFill>
                <a:highlight>
                  <a:srgbClr val="FFFFFF"/>
                </a:highlight>
                <a:latin typeface="Arial"/>
                <a:ea typeface="Arial"/>
                <a:cs typeface="Arial"/>
                <a:sym typeface="Arial"/>
              </a:rPr>
              <a:t>UCI Machine Learning</a:t>
            </a:r>
            <a:endParaRPr sz="1300">
              <a:solidFill>
                <a:srgbClr val="000000"/>
              </a:solidFill>
              <a:highlight>
                <a:srgbClr val="FFFFFF"/>
              </a:highlight>
              <a:latin typeface="Arial"/>
              <a:ea typeface="Arial"/>
              <a:cs typeface="Arial"/>
              <a:sym typeface="Arial"/>
            </a:endParaRPr>
          </a:p>
          <a:p>
            <a:pPr indent="-311150" lvl="0" marL="457200" rtl="0" algn="l">
              <a:lnSpc>
                <a:spcPct val="150000"/>
              </a:lnSpc>
              <a:spcBef>
                <a:spcPts val="1000"/>
              </a:spcBef>
              <a:spcAft>
                <a:spcPts val="0"/>
              </a:spcAft>
              <a:buClr>
                <a:srgbClr val="000000"/>
              </a:buClr>
              <a:buSzPts val="1300"/>
              <a:buFont typeface="Arial"/>
              <a:buChar char="●"/>
            </a:pPr>
            <a:r>
              <a:rPr lang="en" sz="1300">
                <a:solidFill>
                  <a:srgbClr val="000000"/>
                </a:solidFill>
                <a:highlight>
                  <a:srgbClr val="FFFFFF"/>
                </a:highlight>
                <a:latin typeface="Arial"/>
                <a:ea typeface="Arial"/>
                <a:cs typeface="Arial"/>
                <a:sym typeface="Arial"/>
              </a:rPr>
              <a:t>D</a:t>
            </a:r>
            <a:r>
              <a:rPr lang="en" sz="1300">
                <a:solidFill>
                  <a:srgbClr val="000000"/>
                </a:solidFill>
                <a:highlight>
                  <a:srgbClr val="FFFFFF"/>
                </a:highlight>
                <a:latin typeface="Arial"/>
                <a:ea typeface="Arial"/>
                <a:cs typeface="Arial"/>
                <a:sym typeface="Arial"/>
              </a:rPr>
              <a:t>ataset includes 30 features</a:t>
            </a:r>
            <a:endParaRPr sz="1300">
              <a:solidFill>
                <a:srgbClr val="000000"/>
              </a:solidFill>
              <a:highlight>
                <a:srgbClr val="FFFFFF"/>
              </a:highlight>
              <a:latin typeface="Arial"/>
              <a:ea typeface="Arial"/>
              <a:cs typeface="Arial"/>
              <a:sym typeface="Arial"/>
            </a:endParaRPr>
          </a:p>
          <a:p>
            <a:pPr indent="-311150" lvl="0" marL="457200" marR="0" rtl="0" algn="l">
              <a:lnSpc>
                <a:spcPct val="100000"/>
              </a:lnSpc>
              <a:spcBef>
                <a:spcPts val="1000"/>
              </a:spcBef>
              <a:spcAft>
                <a:spcPts val="1000"/>
              </a:spcAft>
              <a:buClr>
                <a:srgbClr val="000000"/>
              </a:buClr>
              <a:buSzPts val="1300"/>
              <a:buFont typeface="Arial"/>
              <a:buChar char="●"/>
            </a:pPr>
            <a:r>
              <a:rPr lang="en" sz="1300">
                <a:solidFill>
                  <a:srgbClr val="000000"/>
                </a:solidFill>
                <a:highlight>
                  <a:srgbClr val="FFFFFF"/>
                </a:highlight>
                <a:latin typeface="Arial"/>
                <a:ea typeface="Arial"/>
                <a:cs typeface="Arial"/>
                <a:sym typeface="Arial"/>
              </a:rPr>
              <a:t>Class distribution:</a:t>
            </a:r>
            <a:r>
              <a:rPr lang="en" sz="1300">
                <a:solidFill>
                  <a:srgbClr val="000000"/>
                </a:solidFill>
                <a:highlight>
                  <a:srgbClr val="FFFFFF"/>
                </a:highlight>
                <a:latin typeface="Arial"/>
                <a:ea typeface="Arial"/>
                <a:cs typeface="Arial"/>
                <a:sym typeface="Arial"/>
              </a:rPr>
              <a:t> 357 benign (B), 212 malignant (M).</a:t>
            </a:r>
            <a:endParaRPr sz="1300">
              <a:solidFill>
                <a:srgbClr val="000000"/>
              </a:solidFill>
              <a:highlight>
                <a:srgbClr val="FFFFFF"/>
              </a:highlight>
              <a:latin typeface="Arial"/>
              <a:ea typeface="Arial"/>
              <a:cs typeface="Arial"/>
              <a:sym typeface="Arial"/>
            </a:endParaRPr>
          </a:p>
        </p:txBody>
      </p:sp>
      <p:pic>
        <p:nvPicPr>
          <p:cNvPr id="120" name="Google Shape;120;p18"/>
          <p:cNvPicPr preferRelativeResize="0"/>
          <p:nvPr/>
        </p:nvPicPr>
        <p:blipFill>
          <a:blip r:embed="rId3">
            <a:alphaModFix/>
          </a:blip>
          <a:stretch>
            <a:fillRect/>
          </a:stretch>
        </p:blipFill>
        <p:spPr>
          <a:xfrm>
            <a:off x="4073441" y="1094000"/>
            <a:ext cx="5070558" cy="2853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 Overview</a:t>
            </a:r>
            <a:endParaRPr/>
          </a:p>
        </p:txBody>
      </p:sp>
      <p:pic>
        <p:nvPicPr>
          <p:cNvPr id="126" name="Google Shape;126;p19"/>
          <p:cNvPicPr preferRelativeResize="0"/>
          <p:nvPr/>
        </p:nvPicPr>
        <p:blipFill rotWithShape="1">
          <a:blip r:embed="rId3">
            <a:alphaModFix/>
          </a:blip>
          <a:srcRect b="0" l="4429" r="4429" t="0"/>
          <a:stretch/>
        </p:blipFill>
        <p:spPr>
          <a:xfrm>
            <a:off x="7352424" y="3"/>
            <a:ext cx="1791576" cy="1791574"/>
          </a:xfrm>
          <a:prstGeom prst="rect">
            <a:avLst/>
          </a:prstGeom>
          <a:noFill/>
          <a:ln>
            <a:noFill/>
          </a:ln>
        </p:spPr>
      </p:pic>
      <p:pic>
        <p:nvPicPr>
          <p:cNvPr id="127" name="Google Shape;127;p19"/>
          <p:cNvPicPr preferRelativeResize="0"/>
          <p:nvPr/>
        </p:nvPicPr>
        <p:blipFill>
          <a:blip r:embed="rId4">
            <a:alphaModFix/>
          </a:blip>
          <a:stretch>
            <a:fillRect/>
          </a:stretch>
        </p:blipFill>
        <p:spPr>
          <a:xfrm>
            <a:off x="152400" y="1017800"/>
            <a:ext cx="6792710" cy="3820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33" name="Google Shape;133;p2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3000">
                <a:solidFill>
                  <a:schemeClr val="dk1"/>
                </a:solidFill>
              </a:rPr>
              <a:t>Research Question</a:t>
            </a:r>
            <a:endParaRPr sz="3000">
              <a:solidFill>
                <a:schemeClr val="dk1"/>
              </a:solidFill>
            </a:endParaRPr>
          </a:p>
          <a:p>
            <a:pPr indent="0" lvl="0" marL="0" rtl="0" algn="l">
              <a:lnSpc>
                <a:spcPct val="100000"/>
              </a:lnSpc>
              <a:spcBef>
                <a:spcPts val="0"/>
              </a:spcBef>
              <a:spcAft>
                <a:spcPts val="0"/>
              </a:spcAft>
              <a:buNone/>
            </a:pPr>
            <a:r>
              <a:t/>
            </a:r>
            <a:endParaRPr sz="3000">
              <a:solidFill>
                <a:schemeClr val="dk1"/>
              </a:solidFill>
            </a:endParaRPr>
          </a:p>
          <a:p>
            <a:pPr indent="0" lvl="0" marL="0" rtl="0" algn="l">
              <a:lnSpc>
                <a:spcPct val="125000"/>
              </a:lnSpc>
              <a:spcBef>
                <a:spcPts val="1800"/>
              </a:spcBef>
              <a:spcAft>
                <a:spcPts val="1200"/>
              </a:spcAft>
              <a:buNone/>
            </a:pPr>
            <a:r>
              <a:rPr lang="en" sz="2100">
                <a:solidFill>
                  <a:srgbClr val="1F2328"/>
                </a:solidFill>
                <a:highlight>
                  <a:srgbClr val="FFFFFF"/>
                </a:highlight>
                <a:latin typeface="Arial"/>
                <a:ea typeface="Arial"/>
                <a:cs typeface="Arial"/>
                <a:sym typeface="Arial"/>
              </a:rPr>
              <a:t>Among the various supervised learning algorithms to be evaluated in this study using the Breast Cancer Wisconsin dataset, which one performed the most effective in accurately classifying breast cancer as malignant or benign?</a:t>
            </a:r>
            <a:endParaRPr b="1"/>
          </a:p>
        </p:txBody>
      </p:sp>
      <p:pic>
        <p:nvPicPr>
          <p:cNvPr id="134" name="Google Shape;134;p20"/>
          <p:cNvPicPr preferRelativeResize="0"/>
          <p:nvPr/>
        </p:nvPicPr>
        <p:blipFill>
          <a:blip r:embed="rId3">
            <a:alphaModFix/>
          </a:blip>
          <a:stretch>
            <a:fillRect/>
          </a:stretch>
        </p:blipFill>
        <p:spPr>
          <a:xfrm>
            <a:off x="0" y="0"/>
            <a:ext cx="9144000" cy="1229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311700" y="101150"/>
            <a:ext cx="8520600" cy="488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Methods</a:t>
            </a:r>
            <a:endParaRPr/>
          </a:p>
        </p:txBody>
      </p:sp>
      <p:sp>
        <p:nvSpPr>
          <p:cNvPr id="140" name="Google Shape;140;p21"/>
          <p:cNvSpPr txBox="1"/>
          <p:nvPr>
            <p:ph idx="1" type="body"/>
          </p:nvPr>
        </p:nvSpPr>
        <p:spPr>
          <a:xfrm>
            <a:off x="75225" y="589850"/>
            <a:ext cx="8757000" cy="44547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t/>
            </a:r>
            <a:endParaRPr sz="6400">
              <a:solidFill>
                <a:srgbClr val="1F2328"/>
              </a:solidFill>
              <a:highlight>
                <a:srgbClr val="FFFFFF"/>
              </a:highlight>
              <a:latin typeface="Arial"/>
              <a:ea typeface="Arial"/>
              <a:cs typeface="Arial"/>
              <a:sym typeface="Arial"/>
            </a:endParaRPr>
          </a:p>
          <a:p>
            <a:pPr indent="-330200" lvl="0" marL="457200" rtl="0" algn="l">
              <a:spcBef>
                <a:spcPts val="1200"/>
              </a:spcBef>
              <a:spcAft>
                <a:spcPts val="0"/>
              </a:spcAft>
              <a:buClr>
                <a:srgbClr val="1F2328"/>
              </a:buClr>
              <a:buSzPct val="100000"/>
              <a:buFont typeface="Arial"/>
              <a:buChar char="●"/>
            </a:pPr>
            <a:r>
              <a:rPr lang="en" sz="6400">
                <a:solidFill>
                  <a:srgbClr val="1F2328"/>
                </a:solidFill>
                <a:highlight>
                  <a:srgbClr val="FFFFFF"/>
                </a:highlight>
                <a:latin typeface="Arial"/>
                <a:ea typeface="Arial"/>
                <a:cs typeface="Arial"/>
                <a:sym typeface="Arial"/>
              </a:rPr>
              <a:t>The problem of diagnosing breast cancer as malignant or benign is a binary classification problem, as there are only two possible outcomes. Supervised learning models are designed specifically for classification tasks, and therefore tend to be effective at predicting whether a patient has cancer or not.</a:t>
            </a:r>
            <a:endParaRPr sz="6400">
              <a:solidFill>
                <a:srgbClr val="1F2328"/>
              </a:solidFill>
              <a:highlight>
                <a:srgbClr val="FFFFFF"/>
              </a:highlight>
              <a:latin typeface="Arial"/>
              <a:ea typeface="Arial"/>
              <a:cs typeface="Arial"/>
              <a:sym typeface="Arial"/>
            </a:endParaRPr>
          </a:p>
          <a:p>
            <a:pPr indent="457200" lvl="0" marL="0" rtl="0" algn="l">
              <a:spcBef>
                <a:spcPts val="1200"/>
              </a:spcBef>
              <a:spcAft>
                <a:spcPts val="0"/>
              </a:spcAft>
              <a:buNone/>
            </a:pPr>
            <a:r>
              <a:rPr lang="en" sz="6400">
                <a:solidFill>
                  <a:srgbClr val="1F2328"/>
                </a:solidFill>
                <a:highlight>
                  <a:srgbClr val="FFFFFF"/>
                </a:highlight>
                <a:latin typeface="Arial"/>
                <a:ea typeface="Arial"/>
                <a:cs typeface="Arial"/>
                <a:sym typeface="Arial"/>
              </a:rPr>
              <a:t>Supervised learning algorithms explored are:</a:t>
            </a:r>
            <a:endParaRPr sz="6400">
              <a:solidFill>
                <a:srgbClr val="1F2328"/>
              </a:solidFill>
              <a:highlight>
                <a:srgbClr val="FFFFFF"/>
              </a:highlight>
              <a:latin typeface="Arial"/>
              <a:ea typeface="Arial"/>
              <a:cs typeface="Arial"/>
              <a:sym typeface="Arial"/>
            </a:endParaRPr>
          </a:p>
          <a:p>
            <a:pPr indent="0" lvl="0" marL="457200" rtl="0" algn="l">
              <a:spcBef>
                <a:spcPts val="1200"/>
              </a:spcBef>
              <a:spcAft>
                <a:spcPts val="0"/>
              </a:spcAft>
              <a:buNone/>
            </a:pPr>
            <a:r>
              <a:rPr b="1" lang="en" sz="6400">
                <a:solidFill>
                  <a:srgbClr val="1F2328"/>
                </a:solidFill>
                <a:highlight>
                  <a:srgbClr val="FFFFFF"/>
                </a:highlight>
                <a:latin typeface="Arial"/>
                <a:ea typeface="Arial"/>
                <a:cs typeface="Arial"/>
                <a:sym typeface="Arial"/>
              </a:rPr>
              <a:t>Logistic Regression  </a:t>
            </a:r>
            <a:endParaRPr b="1" sz="6400">
              <a:solidFill>
                <a:srgbClr val="1F2328"/>
              </a:solidFill>
              <a:highlight>
                <a:srgbClr val="FFFFFF"/>
              </a:highlight>
              <a:latin typeface="Arial"/>
              <a:ea typeface="Arial"/>
              <a:cs typeface="Arial"/>
              <a:sym typeface="Arial"/>
            </a:endParaRPr>
          </a:p>
          <a:p>
            <a:pPr indent="0" lvl="0" marL="457200" rtl="0" algn="l">
              <a:spcBef>
                <a:spcPts val="1200"/>
              </a:spcBef>
              <a:spcAft>
                <a:spcPts val="0"/>
              </a:spcAft>
              <a:buNone/>
            </a:pPr>
            <a:r>
              <a:rPr b="1" lang="en" sz="6400">
                <a:solidFill>
                  <a:srgbClr val="1F2328"/>
                </a:solidFill>
                <a:highlight>
                  <a:srgbClr val="FFFFFF"/>
                </a:highlight>
                <a:latin typeface="Arial"/>
                <a:ea typeface="Arial"/>
                <a:cs typeface="Arial"/>
                <a:sym typeface="Arial"/>
              </a:rPr>
              <a:t>Decision Tree                                             </a:t>
            </a:r>
            <a:endParaRPr b="1" sz="6400">
              <a:solidFill>
                <a:srgbClr val="1F2328"/>
              </a:solidFill>
              <a:highlight>
                <a:srgbClr val="FFFFFF"/>
              </a:highlight>
              <a:latin typeface="Arial"/>
              <a:ea typeface="Arial"/>
              <a:cs typeface="Arial"/>
              <a:sym typeface="Arial"/>
            </a:endParaRPr>
          </a:p>
          <a:p>
            <a:pPr indent="0" lvl="0" marL="457200" rtl="0" algn="l">
              <a:spcBef>
                <a:spcPts val="1200"/>
              </a:spcBef>
              <a:spcAft>
                <a:spcPts val="0"/>
              </a:spcAft>
              <a:buNone/>
            </a:pPr>
            <a:r>
              <a:rPr b="1" lang="en" sz="6400">
                <a:solidFill>
                  <a:srgbClr val="1F2328"/>
                </a:solidFill>
                <a:highlight>
                  <a:srgbClr val="FFFFFF"/>
                </a:highlight>
                <a:latin typeface="Arial"/>
                <a:ea typeface="Arial"/>
                <a:cs typeface="Arial"/>
                <a:sym typeface="Arial"/>
              </a:rPr>
              <a:t>Random Forest</a:t>
            </a:r>
            <a:endParaRPr b="1" sz="6400">
              <a:solidFill>
                <a:srgbClr val="1F2328"/>
              </a:solidFill>
              <a:highlight>
                <a:srgbClr val="FFFFFF"/>
              </a:highlight>
              <a:latin typeface="Arial"/>
              <a:ea typeface="Arial"/>
              <a:cs typeface="Arial"/>
              <a:sym typeface="Arial"/>
            </a:endParaRPr>
          </a:p>
          <a:p>
            <a:pPr indent="0" lvl="0" marL="457200" rtl="0" algn="l">
              <a:spcBef>
                <a:spcPts val="1200"/>
              </a:spcBef>
              <a:spcAft>
                <a:spcPts val="0"/>
              </a:spcAft>
              <a:buNone/>
            </a:pPr>
            <a:r>
              <a:rPr b="1" lang="en" sz="6400">
                <a:solidFill>
                  <a:srgbClr val="1F2328"/>
                </a:solidFill>
                <a:highlight>
                  <a:srgbClr val="FFFFFF"/>
                </a:highlight>
                <a:latin typeface="Arial"/>
                <a:ea typeface="Arial"/>
                <a:cs typeface="Arial"/>
                <a:sym typeface="Arial"/>
              </a:rPr>
              <a:t>Support Vector Machine (SVM)</a:t>
            </a:r>
            <a:endParaRPr b="1" sz="6400">
              <a:solidFill>
                <a:srgbClr val="1F2328"/>
              </a:solidFill>
              <a:highlight>
                <a:srgbClr val="FFFFFF"/>
              </a:highlight>
              <a:latin typeface="Arial"/>
              <a:ea typeface="Arial"/>
              <a:cs typeface="Arial"/>
              <a:sym typeface="Arial"/>
            </a:endParaRPr>
          </a:p>
          <a:p>
            <a:pPr indent="0" lvl="0" marL="457200" rtl="0" algn="l">
              <a:spcBef>
                <a:spcPts val="1200"/>
              </a:spcBef>
              <a:spcAft>
                <a:spcPts val="0"/>
              </a:spcAft>
              <a:buNone/>
            </a:pPr>
            <a:r>
              <a:rPr b="1" lang="en" sz="6400">
                <a:solidFill>
                  <a:srgbClr val="1F2328"/>
                </a:solidFill>
                <a:highlight>
                  <a:srgbClr val="FFFFFF"/>
                </a:highlight>
                <a:latin typeface="Arial"/>
                <a:ea typeface="Arial"/>
                <a:cs typeface="Arial"/>
                <a:sym typeface="Arial"/>
              </a:rPr>
              <a:t>Neural Network</a:t>
            </a:r>
            <a:endParaRPr sz="6400">
              <a:solidFill>
                <a:srgbClr val="1F2328"/>
              </a:solidFill>
              <a:highlight>
                <a:srgbClr val="FFFFFF"/>
              </a:highlight>
              <a:latin typeface="Arial"/>
              <a:ea typeface="Arial"/>
              <a:cs typeface="Arial"/>
              <a:sym typeface="Arial"/>
            </a:endParaRPr>
          </a:p>
          <a:p>
            <a:pPr indent="0" lvl="0" marL="457200" rtl="0" algn="l">
              <a:spcBef>
                <a:spcPts val="1200"/>
              </a:spcBef>
              <a:spcAft>
                <a:spcPts val="0"/>
              </a:spcAft>
              <a:buNone/>
            </a:pPr>
            <a:r>
              <a:rPr b="1" lang="en" sz="6400">
                <a:solidFill>
                  <a:srgbClr val="1F2328"/>
                </a:solidFill>
                <a:highlight>
                  <a:srgbClr val="FFFFFF"/>
                </a:highlight>
                <a:latin typeface="Arial"/>
                <a:ea typeface="Arial"/>
                <a:cs typeface="Arial"/>
                <a:sym typeface="Arial"/>
              </a:rPr>
              <a:t>K-Nearest-Neighbour (KNN)</a:t>
            </a:r>
            <a:endParaRPr b="1" sz="6400">
              <a:solidFill>
                <a:srgbClr val="1F2328"/>
              </a:solidFill>
              <a:highlight>
                <a:srgbClr val="FFFFFF"/>
              </a:highlight>
              <a:latin typeface="Arial"/>
              <a:ea typeface="Arial"/>
              <a:cs typeface="Arial"/>
              <a:sym typeface="Arial"/>
            </a:endParaRPr>
          </a:p>
          <a:p>
            <a:pPr indent="0" lvl="0" marL="0" rtl="0" algn="l">
              <a:spcBef>
                <a:spcPts val="1200"/>
              </a:spcBef>
              <a:spcAft>
                <a:spcPts val="0"/>
              </a:spcAft>
              <a:buNone/>
            </a:pPr>
            <a:r>
              <a:t/>
            </a:r>
            <a:endParaRPr sz="5568">
              <a:solidFill>
                <a:srgbClr val="1F2328"/>
              </a:solidFill>
              <a:highlight>
                <a:srgbClr val="FFFFFF"/>
              </a:highlight>
              <a:latin typeface="Arial"/>
              <a:ea typeface="Arial"/>
              <a:cs typeface="Arial"/>
              <a:sym typeface="Arial"/>
            </a:endParaRPr>
          </a:p>
          <a:p>
            <a:pPr indent="0" lvl="0" marL="457200" rtl="0" algn="l">
              <a:spcBef>
                <a:spcPts val="1200"/>
              </a:spcBef>
              <a:spcAft>
                <a:spcPts val="0"/>
              </a:spcAft>
              <a:buNone/>
            </a:pPr>
            <a:r>
              <a:t/>
            </a:r>
            <a:endParaRPr sz="1200">
              <a:solidFill>
                <a:srgbClr val="1F2328"/>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